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handoutMasterIdLst>
    <p:handoutMasterId r:id="rId35"/>
  </p:handoutMasterIdLst>
  <p:sldIdLst>
    <p:sldId id="256" r:id="rId2"/>
    <p:sldId id="275" r:id="rId3"/>
    <p:sldId id="298" r:id="rId4"/>
    <p:sldId id="299" r:id="rId5"/>
    <p:sldId id="276" r:id="rId6"/>
    <p:sldId id="260" r:id="rId7"/>
    <p:sldId id="261" r:id="rId8"/>
    <p:sldId id="277" r:id="rId9"/>
    <p:sldId id="278" r:id="rId10"/>
    <p:sldId id="279" r:id="rId11"/>
    <p:sldId id="258" r:id="rId12"/>
    <p:sldId id="259" r:id="rId13"/>
    <p:sldId id="274" r:id="rId14"/>
    <p:sldId id="283" r:id="rId15"/>
    <p:sldId id="282" r:id="rId16"/>
    <p:sldId id="280" r:id="rId17"/>
    <p:sldId id="281" r:id="rId18"/>
    <p:sldId id="284" r:id="rId19"/>
    <p:sldId id="285" r:id="rId20"/>
    <p:sldId id="270" r:id="rId21"/>
    <p:sldId id="271" r:id="rId22"/>
    <p:sldId id="272" r:id="rId23"/>
    <p:sldId id="273" r:id="rId24"/>
    <p:sldId id="286" r:id="rId25"/>
    <p:sldId id="287" r:id="rId26"/>
    <p:sldId id="288" r:id="rId27"/>
    <p:sldId id="289" r:id="rId28"/>
    <p:sldId id="290" r:id="rId29"/>
    <p:sldId id="291" r:id="rId30"/>
    <p:sldId id="292" r:id="rId31"/>
    <p:sldId id="294" r:id="rId32"/>
    <p:sldId id="295" r:id="rId33"/>
    <p:sldId id="29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B0DFAA-4673-45AB-8AB4-B07FF418B9FD}" type="doc">
      <dgm:prSet loTypeId="urn:microsoft.com/office/officeart/2005/8/layout/chevron2" loCatId="process" qsTypeId="urn:microsoft.com/office/officeart/2005/8/quickstyle/simple1" qsCatId="simple" csTypeId="urn:microsoft.com/office/officeart/2005/8/colors/accent1_2" csCatId="accent1" phldr="1"/>
      <dgm:spPr/>
    </dgm:pt>
    <dgm:pt modelId="{7589B83A-933F-4935-9D16-2845C599F13B}">
      <dgm:prSet phldrT="[Text]"/>
      <dgm:spPr/>
      <dgm:t>
        <a:bodyPr/>
        <a:lstStyle/>
        <a:p>
          <a:pPr algn="ctr"/>
          <a:r>
            <a:rPr lang="en-US" dirty="0" smtClean="0"/>
            <a:t>      Planning	</a:t>
          </a:r>
          <a:endParaRPr lang="en-US" dirty="0"/>
        </a:p>
      </dgm:t>
    </dgm:pt>
    <dgm:pt modelId="{DA975A0E-DF22-4F6D-8F7B-ABAD7D9584EE}" type="parTrans" cxnId="{123911BC-7A97-43D5-A5A5-479E2249CEEE}">
      <dgm:prSet/>
      <dgm:spPr/>
      <dgm:t>
        <a:bodyPr/>
        <a:lstStyle/>
        <a:p>
          <a:endParaRPr lang="en-US"/>
        </a:p>
      </dgm:t>
    </dgm:pt>
    <dgm:pt modelId="{23556DA6-AC63-4578-A043-F794EE8CED74}" type="sibTrans" cxnId="{123911BC-7A97-43D5-A5A5-479E2249CEEE}">
      <dgm:prSet/>
      <dgm:spPr/>
      <dgm:t>
        <a:bodyPr/>
        <a:lstStyle/>
        <a:p>
          <a:endParaRPr lang="en-US"/>
        </a:p>
      </dgm:t>
    </dgm:pt>
    <dgm:pt modelId="{27725C86-5FB4-4219-9FB0-4EF12ED106C0}">
      <dgm:prSet phldrT="[Text]"/>
      <dgm:spPr/>
      <dgm:t>
        <a:bodyPr/>
        <a:lstStyle/>
        <a:p>
          <a:r>
            <a:rPr lang="en-US" dirty="0" err="1" smtClean="0"/>
            <a:t>Preassessment</a:t>
          </a:r>
          <a:endParaRPr lang="en-US" dirty="0"/>
        </a:p>
      </dgm:t>
    </dgm:pt>
    <dgm:pt modelId="{69070496-7A41-4593-833B-E592096DBCF7}" type="parTrans" cxnId="{F0699A54-BEA7-425A-9986-F2147D30B25E}">
      <dgm:prSet/>
      <dgm:spPr/>
      <dgm:t>
        <a:bodyPr/>
        <a:lstStyle/>
        <a:p>
          <a:endParaRPr lang="en-US"/>
        </a:p>
      </dgm:t>
    </dgm:pt>
    <dgm:pt modelId="{F6D626C5-1BEE-458D-966D-57E2ECC6CB01}" type="sibTrans" cxnId="{F0699A54-BEA7-425A-9986-F2147D30B25E}">
      <dgm:prSet/>
      <dgm:spPr/>
      <dgm:t>
        <a:bodyPr/>
        <a:lstStyle/>
        <a:p>
          <a:endParaRPr lang="en-US"/>
        </a:p>
      </dgm:t>
    </dgm:pt>
    <dgm:pt modelId="{B094FD06-83F4-408A-B127-51577328384B}">
      <dgm:prSet phldrT="[Text]"/>
      <dgm:spPr/>
      <dgm:t>
        <a:bodyPr/>
        <a:lstStyle/>
        <a:p>
          <a:r>
            <a:rPr lang="en-US" dirty="0" smtClean="0"/>
            <a:t>Differentiation</a:t>
          </a:r>
          <a:endParaRPr lang="en-US" dirty="0"/>
        </a:p>
      </dgm:t>
    </dgm:pt>
    <dgm:pt modelId="{BC3D1828-36F4-4816-B145-13B5F0DE01C9}" type="parTrans" cxnId="{40400259-5A6A-4F32-A0EB-14CB158CEE6B}">
      <dgm:prSet/>
      <dgm:spPr/>
      <dgm:t>
        <a:bodyPr/>
        <a:lstStyle/>
        <a:p>
          <a:endParaRPr lang="en-US"/>
        </a:p>
      </dgm:t>
    </dgm:pt>
    <dgm:pt modelId="{F7AA7D6D-6BBF-4FC6-8281-63BD241706A3}" type="sibTrans" cxnId="{40400259-5A6A-4F32-A0EB-14CB158CEE6B}">
      <dgm:prSet/>
      <dgm:spPr/>
      <dgm:t>
        <a:bodyPr/>
        <a:lstStyle/>
        <a:p>
          <a:endParaRPr lang="en-US"/>
        </a:p>
      </dgm:t>
    </dgm:pt>
    <dgm:pt modelId="{7F7D39D3-F724-4232-B2DB-BB1A1F90A17E}">
      <dgm:prSet/>
      <dgm:spPr/>
      <dgm:t>
        <a:bodyPr/>
        <a:lstStyle/>
        <a:p>
          <a:r>
            <a:rPr lang="en-US" i="0" dirty="0" smtClean="0">
              <a:latin typeface="+mn-lt"/>
              <a:cs typeface="Times New Roman" pitchFamily="18" charset="0"/>
            </a:rPr>
            <a:t>What do I want students to know, understand, or to be able to do</a:t>
          </a:r>
          <a:r>
            <a:rPr lang="en-US" i="1" dirty="0" smtClean="0">
              <a:cs typeface="Times New Roman" pitchFamily="18" charset="0"/>
            </a:rPr>
            <a:t>?</a:t>
          </a:r>
          <a:endParaRPr lang="en-US" dirty="0"/>
        </a:p>
      </dgm:t>
    </dgm:pt>
    <dgm:pt modelId="{20C49355-6F63-47F5-9AC8-8BDE05301638}" type="parTrans" cxnId="{9F69DB2F-F795-4D50-AF16-615AD62CA770}">
      <dgm:prSet/>
      <dgm:spPr/>
      <dgm:t>
        <a:bodyPr/>
        <a:lstStyle/>
        <a:p>
          <a:endParaRPr lang="en-US"/>
        </a:p>
      </dgm:t>
    </dgm:pt>
    <dgm:pt modelId="{41DB4484-CA2C-41FA-B6F1-ABCF3A5DF6DE}" type="sibTrans" cxnId="{9F69DB2F-F795-4D50-AF16-615AD62CA770}">
      <dgm:prSet/>
      <dgm:spPr/>
      <dgm:t>
        <a:bodyPr/>
        <a:lstStyle/>
        <a:p>
          <a:endParaRPr lang="en-US"/>
        </a:p>
      </dgm:t>
    </dgm:pt>
    <dgm:pt modelId="{DE7936B2-2344-4246-A3B0-812033B0F900}">
      <dgm:prSet/>
      <dgm:spPr/>
      <dgm:t>
        <a:bodyPr/>
        <a:lstStyle/>
        <a:p>
          <a:r>
            <a:rPr lang="en-US" i="0" dirty="0" smtClean="0">
              <a:cs typeface="Times New Roman" pitchFamily="18" charset="0"/>
            </a:rPr>
            <a:t>Who already knows and understands the information and/or can do it? </a:t>
          </a:r>
          <a:r>
            <a:rPr lang="en-US" dirty="0" smtClean="0"/>
            <a:t>Who needs additional support in order to know, understand, and/or demonstrate the skills?</a:t>
          </a:r>
          <a:endParaRPr lang="en-US" dirty="0"/>
        </a:p>
      </dgm:t>
    </dgm:pt>
    <dgm:pt modelId="{EC4897D3-E086-40C4-8562-B9930E92F550}" type="parTrans" cxnId="{44CDAFE0-D327-404B-B06D-FF7CBF574989}">
      <dgm:prSet/>
      <dgm:spPr/>
      <dgm:t>
        <a:bodyPr/>
        <a:lstStyle/>
        <a:p>
          <a:endParaRPr lang="en-US"/>
        </a:p>
      </dgm:t>
    </dgm:pt>
    <dgm:pt modelId="{43469D62-8419-4B4D-B4B3-F8725D8D1CFC}" type="sibTrans" cxnId="{44CDAFE0-D327-404B-B06D-FF7CBF574989}">
      <dgm:prSet/>
      <dgm:spPr/>
      <dgm:t>
        <a:bodyPr/>
        <a:lstStyle/>
        <a:p>
          <a:endParaRPr lang="en-US"/>
        </a:p>
      </dgm:t>
    </dgm:pt>
    <dgm:pt modelId="{A8E98986-99F4-4F2E-9075-A6087E0AFCFA}">
      <dgm:prSet/>
      <dgm:spPr/>
      <dgm:t>
        <a:bodyPr/>
        <a:lstStyle/>
        <a:p>
          <a:r>
            <a:rPr lang="en-US" i="0" dirty="0" smtClean="0">
              <a:cs typeface="Times New Roman" pitchFamily="18" charset="0"/>
            </a:rPr>
            <a:t>What can I do for him, her, or them so they can make continuous progress and extend their learning? </a:t>
          </a:r>
          <a:endParaRPr lang="en-US" dirty="0"/>
        </a:p>
      </dgm:t>
    </dgm:pt>
    <dgm:pt modelId="{2408629F-0BBC-4DCA-B5E6-AF781A72F57E}" type="parTrans" cxnId="{868A343A-B5FE-425E-9291-56C51D63C569}">
      <dgm:prSet/>
      <dgm:spPr/>
      <dgm:t>
        <a:bodyPr/>
        <a:lstStyle/>
        <a:p>
          <a:endParaRPr lang="en-US"/>
        </a:p>
      </dgm:t>
    </dgm:pt>
    <dgm:pt modelId="{9F1BE5E5-41E7-4CA5-98FB-E8820FFF04F1}" type="sibTrans" cxnId="{868A343A-B5FE-425E-9291-56C51D63C569}">
      <dgm:prSet/>
      <dgm:spPr/>
      <dgm:t>
        <a:bodyPr/>
        <a:lstStyle/>
        <a:p>
          <a:endParaRPr lang="en-US"/>
        </a:p>
      </dgm:t>
    </dgm:pt>
    <dgm:pt modelId="{CDADD1A9-6C1F-4D3A-815B-403C5DCFC7A8}" type="pres">
      <dgm:prSet presAssocID="{ADB0DFAA-4673-45AB-8AB4-B07FF418B9FD}" presName="linearFlow" presStyleCnt="0">
        <dgm:presLayoutVars>
          <dgm:dir/>
          <dgm:animLvl val="lvl"/>
          <dgm:resizeHandles val="exact"/>
        </dgm:presLayoutVars>
      </dgm:prSet>
      <dgm:spPr/>
    </dgm:pt>
    <dgm:pt modelId="{8E5CEE95-4448-4D14-A3F6-004017FDD48A}" type="pres">
      <dgm:prSet presAssocID="{7589B83A-933F-4935-9D16-2845C599F13B}" presName="composite" presStyleCnt="0"/>
      <dgm:spPr/>
    </dgm:pt>
    <dgm:pt modelId="{F4452706-4251-4206-A0F8-080E1F1E54B5}" type="pres">
      <dgm:prSet presAssocID="{7589B83A-933F-4935-9D16-2845C599F13B}" presName="parentText" presStyleLbl="alignNode1" presStyleIdx="0" presStyleCnt="3">
        <dgm:presLayoutVars>
          <dgm:chMax val="1"/>
          <dgm:bulletEnabled val="1"/>
        </dgm:presLayoutVars>
      </dgm:prSet>
      <dgm:spPr/>
      <dgm:t>
        <a:bodyPr/>
        <a:lstStyle/>
        <a:p>
          <a:endParaRPr lang="en-US"/>
        </a:p>
      </dgm:t>
    </dgm:pt>
    <dgm:pt modelId="{B1DAB294-1E5C-43CC-88C1-98A16C038DA5}" type="pres">
      <dgm:prSet presAssocID="{7589B83A-933F-4935-9D16-2845C599F13B}" presName="descendantText" presStyleLbl="alignAcc1" presStyleIdx="0" presStyleCnt="3" custLinFactNeighborX="6042" custLinFactNeighborY="-22681">
        <dgm:presLayoutVars>
          <dgm:bulletEnabled val="1"/>
        </dgm:presLayoutVars>
      </dgm:prSet>
      <dgm:spPr/>
      <dgm:t>
        <a:bodyPr/>
        <a:lstStyle/>
        <a:p>
          <a:endParaRPr lang="en-US"/>
        </a:p>
      </dgm:t>
    </dgm:pt>
    <dgm:pt modelId="{3D8D51C6-DDBC-4C48-BE71-32240E127BA3}" type="pres">
      <dgm:prSet presAssocID="{23556DA6-AC63-4578-A043-F794EE8CED74}" presName="sp" presStyleCnt="0"/>
      <dgm:spPr/>
    </dgm:pt>
    <dgm:pt modelId="{EFD9A7C8-71EB-47F7-A30E-74A2C832DBF3}" type="pres">
      <dgm:prSet presAssocID="{27725C86-5FB4-4219-9FB0-4EF12ED106C0}" presName="composite" presStyleCnt="0"/>
      <dgm:spPr/>
    </dgm:pt>
    <dgm:pt modelId="{8D024E78-EB94-4320-9513-30BB90D2CA60}" type="pres">
      <dgm:prSet presAssocID="{27725C86-5FB4-4219-9FB0-4EF12ED106C0}" presName="parentText" presStyleLbl="alignNode1" presStyleIdx="1" presStyleCnt="3">
        <dgm:presLayoutVars>
          <dgm:chMax val="1"/>
          <dgm:bulletEnabled val="1"/>
        </dgm:presLayoutVars>
      </dgm:prSet>
      <dgm:spPr/>
      <dgm:t>
        <a:bodyPr/>
        <a:lstStyle/>
        <a:p>
          <a:endParaRPr lang="en-US"/>
        </a:p>
      </dgm:t>
    </dgm:pt>
    <dgm:pt modelId="{AA5C662C-B455-45E4-BB2C-091C60E4AA9E}" type="pres">
      <dgm:prSet presAssocID="{27725C86-5FB4-4219-9FB0-4EF12ED106C0}" presName="descendantText" presStyleLbl="alignAcc1" presStyleIdx="1" presStyleCnt="3">
        <dgm:presLayoutVars>
          <dgm:bulletEnabled val="1"/>
        </dgm:presLayoutVars>
      </dgm:prSet>
      <dgm:spPr/>
      <dgm:t>
        <a:bodyPr/>
        <a:lstStyle/>
        <a:p>
          <a:endParaRPr lang="en-US"/>
        </a:p>
      </dgm:t>
    </dgm:pt>
    <dgm:pt modelId="{E646A43D-357E-4572-9931-D72E6E43D988}" type="pres">
      <dgm:prSet presAssocID="{F6D626C5-1BEE-458D-966D-57E2ECC6CB01}" presName="sp" presStyleCnt="0"/>
      <dgm:spPr/>
    </dgm:pt>
    <dgm:pt modelId="{9E326554-119E-41D7-A0D5-171857178BD7}" type="pres">
      <dgm:prSet presAssocID="{B094FD06-83F4-408A-B127-51577328384B}" presName="composite" presStyleCnt="0"/>
      <dgm:spPr/>
    </dgm:pt>
    <dgm:pt modelId="{8B293E62-EB70-4CEA-A714-6CF45716BC68}" type="pres">
      <dgm:prSet presAssocID="{B094FD06-83F4-408A-B127-51577328384B}" presName="parentText" presStyleLbl="alignNode1" presStyleIdx="2" presStyleCnt="3">
        <dgm:presLayoutVars>
          <dgm:chMax val="1"/>
          <dgm:bulletEnabled val="1"/>
        </dgm:presLayoutVars>
      </dgm:prSet>
      <dgm:spPr/>
      <dgm:t>
        <a:bodyPr/>
        <a:lstStyle/>
        <a:p>
          <a:endParaRPr lang="en-US"/>
        </a:p>
      </dgm:t>
    </dgm:pt>
    <dgm:pt modelId="{ED489BFD-4C52-48CA-B099-8BC2D79228F2}" type="pres">
      <dgm:prSet presAssocID="{B094FD06-83F4-408A-B127-51577328384B}" presName="descendantText" presStyleLbl="alignAcc1" presStyleIdx="2" presStyleCnt="3">
        <dgm:presLayoutVars>
          <dgm:bulletEnabled val="1"/>
        </dgm:presLayoutVars>
      </dgm:prSet>
      <dgm:spPr/>
      <dgm:t>
        <a:bodyPr/>
        <a:lstStyle/>
        <a:p>
          <a:endParaRPr lang="en-US"/>
        </a:p>
      </dgm:t>
    </dgm:pt>
  </dgm:ptLst>
  <dgm:cxnLst>
    <dgm:cxn modelId="{40400259-5A6A-4F32-A0EB-14CB158CEE6B}" srcId="{ADB0DFAA-4673-45AB-8AB4-B07FF418B9FD}" destId="{B094FD06-83F4-408A-B127-51577328384B}" srcOrd="2" destOrd="0" parTransId="{BC3D1828-36F4-4816-B145-13B5F0DE01C9}" sibTransId="{F7AA7D6D-6BBF-4FC6-8281-63BD241706A3}"/>
    <dgm:cxn modelId="{17D76CBC-F2CA-47E8-B163-A1FCF1864FEA}" type="presOf" srcId="{DE7936B2-2344-4246-A3B0-812033B0F900}" destId="{AA5C662C-B455-45E4-BB2C-091C60E4AA9E}" srcOrd="0" destOrd="0" presId="urn:microsoft.com/office/officeart/2005/8/layout/chevron2"/>
    <dgm:cxn modelId="{9F69DB2F-F795-4D50-AF16-615AD62CA770}" srcId="{7589B83A-933F-4935-9D16-2845C599F13B}" destId="{7F7D39D3-F724-4232-B2DB-BB1A1F90A17E}" srcOrd="0" destOrd="0" parTransId="{20C49355-6F63-47F5-9AC8-8BDE05301638}" sibTransId="{41DB4484-CA2C-41FA-B6F1-ABCF3A5DF6DE}"/>
    <dgm:cxn modelId="{65DD925D-A012-4C16-A91F-0CF978787256}" type="presOf" srcId="{B094FD06-83F4-408A-B127-51577328384B}" destId="{8B293E62-EB70-4CEA-A714-6CF45716BC68}" srcOrd="0" destOrd="0" presId="urn:microsoft.com/office/officeart/2005/8/layout/chevron2"/>
    <dgm:cxn modelId="{509B9F57-71F8-4C5F-8873-F445372A1021}" type="presOf" srcId="{A8E98986-99F4-4F2E-9075-A6087E0AFCFA}" destId="{ED489BFD-4C52-48CA-B099-8BC2D79228F2}" srcOrd="0" destOrd="0" presId="urn:microsoft.com/office/officeart/2005/8/layout/chevron2"/>
    <dgm:cxn modelId="{4129727F-809C-4A95-B885-372B8DC34474}" type="presOf" srcId="{7589B83A-933F-4935-9D16-2845C599F13B}" destId="{F4452706-4251-4206-A0F8-080E1F1E54B5}" srcOrd="0" destOrd="0" presId="urn:microsoft.com/office/officeart/2005/8/layout/chevron2"/>
    <dgm:cxn modelId="{7054CCD3-AB93-48AC-95B3-1A909BD8C6B2}" type="presOf" srcId="{ADB0DFAA-4673-45AB-8AB4-B07FF418B9FD}" destId="{CDADD1A9-6C1F-4D3A-815B-403C5DCFC7A8}" srcOrd="0" destOrd="0" presId="urn:microsoft.com/office/officeart/2005/8/layout/chevron2"/>
    <dgm:cxn modelId="{C1165890-24BE-44C1-9BE1-3FC39EA58C15}" type="presOf" srcId="{27725C86-5FB4-4219-9FB0-4EF12ED106C0}" destId="{8D024E78-EB94-4320-9513-30BB90D2CA60}" srcOrd="0" destOrd="0" presId="urn:microsoft.com/office/officeart/2005/8/layout/chevron2"/>
    <dgm:cxn modelId="{44CDAFE0-D327-404B-B06D-FF7CBF574989}" srcId="{27725C86-5FB4-4219-9FB0-4EF12ED106C0}" destId="{DE7936B2-2344-4246-A3B0-812033B0F900}" srcOrd="0" destOrd="0" parTransId="{EC4897D3-E086-40C4-8562-B9930E92F550}" sibTransId="{43469D62-8419-4B4D-B4B3-F8725D8D1CFC}"/>
    <dgm:cxn modelId="{123911BC-7A97-43D5-A5A5-479E2249CEEE}" srcId="{ADB0DFAA-4673-45AB-8AB4-B07FF418B9FD}" destId="{7589B83A-933F-4935-9D16-2845C599F13B}" srcOrd="0" destOrd="0" parTransId="{DA975A0E-DF22-4F6D-8F7B-ABAD7D9584EE}" sibTransId="{23556DA6-AC63-4578-A043-F794EE8CED74}"/>
    <dgm:cxn modelId="{EA0B178D-268D-4861-B423-5CD5B479DDAC}" type="presOf" srcId="{7F7D39D3-F724-4232-B2DB-BB1A1F90A17E}" destId="{B1DAB294-1E5C-43CC-88C1-98A16C038DA5}" srcOrd="0" destOrd="0" presId="urn:microsoft.com/office/officeart/2005/8/layout/chevron2"/>
    <dgm:cxn modelId="{868A343A-B5FE-425E-9291-56C51D63C569}" srcId="{B094FD06-83F4-408A-B127-51577328384B}" destId="{A8E98986-99F4-4F2E-9075-A6087E0AFCFA}" srcOrd="0" destOrd="0" parTransId="{2408629F-0BBC-4DCA-B5E6-AF781A72F57E}" sibTransId="{9F1BE5E5-41E7-4CA5-98FB-E8820FFF04F1}"/>
    <dgm:cxn modelId="{F0699A54-BEA7-425A-9986-F2147D30B25E}" srcId="{ADB0DFAA-4673-45AB-8AB4-B07FF418B9FD}" destId="{27725C86-5FB4-4219-9FB0-4EF12ED106C0}" srcOrd="1" destOrd="0" parTransId="{69070496-7A41-4593-833B-E592096DBCF7}" sibTransId="{F6D626C5-1BEE-458D-966D-57E2ECC6CB01}"/>
    <dgm:cxn modelId="{50337554-74B6-481B-BB20-0882A849478B}" type="presParOf" srcId="{CDADD1A9-6C1F-4D3A-815B-403C5DCFC7A8}" destId="{8E5CEE95-4448-4D14-A3F6-004017FDD48A}" srcOrd="0" destOrd="0" presId="urn:microsoft.com/office/officeart/2005/8/layout/chevron2"/>
    <dgm:cxn modelId="{3054957C-AC5D-44FE-BA1B-B07A26599E7C}" type="presParOf" srcId="{8E5CEE95-4448-4D14-A3F6-004017FDD48A}" destId="{F4452706-4251-4206-A0F8-080E1F1E54B5}" srcOrd="0" destOrd="0" presId="urn:microsoft.com/office/officeart/2005/8/layout/chevron2"/>
    <dgm:cxn modelId="{DD74C805-727A-4D40-8C5B-4770E30099C6}" type="presParOf" srcId="{8E5CEE95-4448-4D14-A3F6-004017FDD48A}" destId="{B1DAB294-1E5C-43CC-88C1-98A16C038DA5}" srcOrd="1" destOrd="0" presId="urn:microsoft.com/office/officeart/2005/8/layout/chevron2"/>
    <dgm:cxn modelId="{FE064C2C-D84D-464A-BF50-6B93D54963CC}" type="presParOf" srcId="{CDADD1A9-6C1F-4D3A-815B-403C5DCFC7A8}" destId="{3D8D51C6-DDBC-4C48-BE71-32240E127BA3}" srcOrd="1" destOrd="0" presId="urn:microsoft.com/office/officeart/2005/8/layout/chevron2"/>
    <dgm:cxn modelId="{129C9BB9-4EC2-4081-BAA4-3292C4CDE176}" type="presParOf" srcId="{CDADD1A9-6C1F-4D3A-815B-403C5DCFC7A8}" destId="{EFD9A7C8-71EB-47F7-A30E-74A2C832DBF3}" srcOrd="2" destOrd="0" presId="urn:microsoft.com/office/officeart/2005/8/layout/chevron2"/>
    <dgm:cxn modelId="{3000B848-EDD0-4CE7-B86E-0BB6D4E3BCBE}" type="presParOf" srcId="{EFD9A7C8-71EB-47F7-A30E-74A2C832DBF3}" destId="{8D024E78-EB94-4320-9513-30BB90D2CA60}" srcOrd="0" destOrd="0" presId="urn:microsoft.com/office/officeart/2005/8/layout/chevron2"/>
    <dgm:cxn modelId="{C8DC5D1A-B057-4196-B96A-8442B19A9D62}" type="presParOf" srcId="{EFD9A7C8-71EB-47F7-A30E-74A2C832DBF3}" destId="{AA5C662C-B455-45E4-BB2C-091C60E4AA9E}" srcOrd="1" destOrd="0" presId="urn:microsoft.com/office/officeart/2005/8/layout/chevron2"/>
    <dgm:cxn modelId="{51E53ECE-DDDA-49D2-B7D6-7C2F48BF0BED}" type="presParOf" srcId="{CDADD1A9-6C1F-4D3A-815B-403C5DCFC7A8}" destId="{E646A43D-357E-4572-9931-D72E6E43D988}" srcOrd="3" destOrd="0" presId="urn:microsoft.com/office/officeart/2005/8/layout/chevron2"/>
    <dgm:cxn modelId="{0EC49A54-CF7A-4413-A16F-B2092D2520E9}" type="presParOf" srcId="{CDADD1A9-6C1F-4D3A-815B-403C5DCFC7A8}" destId="{9E326554-119E-41D7-A0D5-171857178BD7}" srcOrd="4" destOrd="0" presId="urn:microsoft.com/office/officeart/2005/8/layout/chevron2"/>
    <dgm:cxn modelId="{E6389A6B-3CAC-4FEE-98B0-E3196E74B527}" type="presParOf" srcId="{9E326554-119E-41D7-A0D5-171857178BD7}" destId="{8B293E62-EB70-4CEA-A714-6CF45716BC68}" srcOrd="0" destOrd="0" presId="urn:microsoft.com/office/officeart/2005/8/layout/chevron2"/>
    <dgm:cxn modelId="{E3A5A6F5-2B74-49CF-A152-5C8404DBA712}" type="presParOf" srcId="{9E326554-119E-41D7-A0D5-171857178BD7}" destId="{ED489BFD-4C52-48CA-B099-8BC2D79228F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52706-4251-4206-A0F8-080E1F1E54B5}">
      <dsp:nvSpPr>
        <dsp:cNvPr id="0" name=""/>
        <dsp:cNvSpPr/>
      </dsp:nvSpPr>
      <dsp:spPr>
        <a:xfrm rot="5400000">
          <a:off x="-196710" y="197402"/>
          <a:ext cx="1311401" cy="91798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      Planning	</a:t>
          </a:r>
          <a:endParaRPr lang="en-US" sz="1100" kern="1200" dirty="0"/>
        </a:p>
      </dsp:txBody>
      <dsp:txXfrm rot="-5400000">
        <a:off x="1" y="459681"/>
        <a:ext cx="917980" cy="393421"/>
      </dsp:txXfrm>
    </dsp:sp>
    <dsp:sp modelId="{B1DAB294-1E5C-43CC-88C1-98A16C038DA5}">
      <dsp:nvSpPr>
        <dsp:cNvPr id="0" name=""/>
        <dsp:cNvSpPr/>
      </dsp:nvSpPr>
      <dsp:spPr>
        <a:xfrm rot="5400000">
          <a:off x="3690385" y="-2772404"/>
          <a:ext cx="852410" cy="63972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i="0" kern="1200" dirty="0" smtClean="0">
              <a:latin typeface="+mn-lt"/>
              <a:cs typeface="Times New Roman" pitchFamily="18" charset="0"/>
            </a:rPr>
            <a:t>What do I want students to know, understand, or to be able to do</a:t>
          </a:r>
          <a:r>
            <a:rPr lang="en-US" sz="1700" i="1" kern="1200" dirty="0" smtClean="0">
              <a:cs typeface="Times New Roman" pitchFamily="18" charset="0"/>
            </a:rPr>
            <a:t>?</a:t>
          </a:r>
          <a:endParaRPr lang="en-US" sz="1700" kern="1200" dirty="0"/>
        </a:p>
      </dsp:txBody>
      <dsp:txXfrm rot="-5400000">
        <a:off x="917981" y="41611"/>
        <a:ext cx="6355608" cy="769188"/>
      </dsp:txXfrm>
    </dsp:sp>
    <dsp:sp modelId="{8D024E78-EB94-4320-9513-30BB90D2CA60}">
      <dsp:nvSpPr>
        <dsp:cNvPr id="0" name=""/>
        <dsp:cNvSpPr/>
      </dsp:nvSpPr>
      <dsp:spPr>
        <a:xfrm rot="5400000">
          <a:off x="-196710" y="1310278"/>
          <a:ext cx="1311401" cy="91798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err="1" smtClean="0"/>
            <a:t>Preassessment</a:t>
          </a:r>
          <a:endParaRPr lang="en-US" sz="1100" kern="1200" dirty="0"/>
        </a:p>
      </dsp:txBody>
      <dsp:txXfrm rot="-5400000">
        <a:off x="1" y="1572557"/>
        <a:ext cx="917980" cy="393421"/>
      </dsp:txXfrm>
    </dsp:sp>
    <dsp:sp modelId="{AA5C662C-B455-45E4-BB2C-091C60E4AA9E}">
      <dsp:nvSpPr>
        <dsp:cNvPr id="0" name=""/>
        <dsp:cNvSpPr/>
      </dsp:nvSpPr>
      <dsp:spPr>
        <a:xfrm rot="5400000">
          <a:off x="3690385" y="-1658836"/>
          <a:ext cx="852410" cy="63972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i="0" kern="1200" dirty="0" smtClean="0">
              <a:cs typeface="Times New Roman" pitchFamily="18" charset="0"/>
            </a:rPr>
            <a:t>Who already knows and understands the information and/or can do it? </a:t>
          </a:r>
          <a:r>
            <a:rPr lang="en-US" sz="1700" kern="1200" dirty="0" smtClean="0"/>
            <a:t>Who needs additional support in order to know, understand, and/or demonstrate the skills?</a:t>
          </a:r>
          <a:endParaRPr lang="en-US" sz="1700" kern="1200" dirty="0"/>
        </a:p>
      </dsp:txBody>
      <dsp:txXfrm rot="-5400000">
        <a:off x="917981" y="1155179"/>
        <a:ext cx="6355608" cy="769188"/>
      </dsp:txXfrm>
    </dsp:sp>
    <dsp:sp modelId="{8B293E62-EB70-4CEA-A714-6CF45716BC68}">
      <dsp:nvSpPr>
        <dsp:cNvPr id="0" name=""/>
        <dsp:cNvSpPr/>
      </dsp:nvSpPr>
      <dsp:spPr>
        <a:xfrm rot="5400000">
          <a:off x="-196710" y="2423153"/>
          <a:ext cx="1311401" cy="91798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Differentiation</a:t>
          </a:r>
          <a:endParaRPr lang="en-US" sz="1100" kern="1200" dirty="0"/>
        </a:p>
      </dsp:txBody>
      <dsp:txXfrm rot="-5400000">
        <a:off x="1" y="2685432"/>
        <a:ext cx="917980" cy="393421"/>
      </dsp:txXfrm>
    </dsp:sp>
    <dsp:sp modelId="{ED489BFD-4C52-48CA-B099-8BC2D79228F2}">
      <dsp:nvSpPr>
        <dsp:cNvPr id="0" name=""/>
        <dsp:cNvSpPr/>
      </dsp:nvSpPr>
      <dsp:spPr>
        <a:xfrm rot="5400000">
          <a:off x="3690385" y="-545961"/>
          <a:ext cx="852410" cy="63972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i="0" kern="1200" dirty="0" smtClean="0">
              <a:cs typeface="Times New Roman" pitchFamily="18" charset="0"/>
            </a:rPr>
            <a:t>What can I do for him, her, or them so they can make continuous progress and extend their learning? </a:t>
          </a:r>
          <a:endParaRPr lang="en-US" sz="1700" kern="1200" dirty="0"/>
        </a:p>
      </dsp:txBody>
      <dsp:txXfrm rot="-5400000">
        <a:off x="917981" y="2268054"/>
        <a:ext cx="6355608" cy="76918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06E9E9-77C4-4C81-8478-9A4614004ED0}" type="datetimeFigureOut">
              <a:rPr lang="en-US" smtClean="0"/>
              <a:t>2/4/2016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D4C9A2-7B5B-4D82-B867-2A3E6810E72E}" type="slidenum">
              <a:rPr lang="en-US" smtClean="0"/>
              <a:t>‹#›</a:t>
            </a:fld>
            <a:endParaRPr lang="en-US"/>
          </a:p>
        </p:txBody>
      </p:sp>
    </p:spTree>
    <p:extLst>
      <p:ext uri="{BB962C8B-B14F-4D97-AF65-F5344CB8AC3E}">
        <p14:creationId xmlns:p14="http://schemas.microsoft.com/office/powerpoint/2010/main" val="203688254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7C3A134-F1C3-464B-BF47-54DC2DE08F52}" type="datetimeFigureOut">
              <a:rPr lang="en-US" smtClean="0"/>
              <a:t>2/4/2016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t>‹#›</a:t>
            </a:fld>
            <a:endParaRPr kumimoji="0" lang="en-US"/>
          </a:p>
        </p:txBody>
      </p:sp>
    </p:spTree>
  </p:cSld>
  <p:clrMapOvr>
    <a:masterClrMapping/>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9471D-6FAD-470C-91E8-0D44DA60CD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9471D-6FAD-470C-91E8-0D44DA60CD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9471D-6FAD-470C-91E8-0D44DA60CD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39471D-6FAD-470C-91E8-0D44DA60CD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39471D-6FAD-470C-91E8-0D44DA60CD10}" type="datetimeFigureOut">
              <a:rPr lang="en-US" smtClean="0"/>
              <a:t>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39471D-6FAD-470C-91E8-0D44DA60CD10}" type="datetimeFigureOut">
              <a:rPr lang="en-US" smtClean="0"/>
              <a:t>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39471D-6FAD-470C-91E8-0D44DA60CD10}" type="datetimeFigureOut">
              <a:rPr lang="en-US" smtClean="0"/>
              <a:t>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39471D-6FAD-470C-91E8-0D44DA60CD10}" type="datetimeFigureOut">
              <a:rPr lang="en-US" smtClean="0"/>
              <a:t>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CC8CE1-B128-4B2F-AA4E-E2A0B276BEDF}" type="slidenum">
              <a:rPr lang="en-US" smtClean="0"/>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9471D-6FAD-470C-91E8-0D44DA60CD10}" type="datetimeFigureOut">
              <a:rPr lang="en-US" smtClean="0"/>
              <a:t>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CC8CE1-B128-4B2F-AA4E-E2A0B276BEDF}"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D39471D-6FAD-470C-91E8-0D44DA60CD10}" type="datetimeFigureOut">
              <a:rPr lang="en-US" smtClean="0"/>
              <a:t>2/4/2016</a:t>
            </a:fld>
            <a:endParaRPr lang="en-US"/>
          </a:p>
        </p:txBody>
      </p:sp>
      <p:sp>
        <p:nvSpPr>
          <p:cNvPr id="9" name="Slide Number Placeholder 8"/>
          <p:cNvSpPr>
            <a:spLocks noGrp="1"/>
          </p:cNvSpPr>
          <p:nvPr>
            <p:ph type="sldNum" sz="quarter" idx="11"/>
          </p:nvPr>
        </p:nvSpPr>
        <p:spPr/>
        <p:txBody>
          <a:bodyPr/>
          <a:lstStyle/>
          <a:p>
            <a:fld id="{72CC8CE1-B128-4B2F-AA4E-E2A0B276BEDF}"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2CC8CE1-B128-4B2F-AA4E-E2A0B276BEDF}"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D39471D-6FAD-470C-91E8-0D44DA60CD10}" type="datetimeFigureOut">
              <a:rPr lang="en-US" smtClean="0"/>
              <a:t>2/4/2016</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accelerationinstitute.org/nation_empowered/" TargetMode="External"/><Relationship Id="rId2" Type="http://schemas.openxmlformats.org/officeDocument/2006/relationships/hyperlink" Target="http://www.accelerationinstitute.org/nation_deceived/" TargetMode="External"/><Relationship Id="rId1" Type="http://schemas.openxmlformats.org/officeDocument/2006/relationships/slideLayout" Target="../slideLayouts/slideLayout2.xml"/><Relationship Id="rId4" Type="http://schemas.openxmlformats.org/officeDocument/2006/relationships/hyperlink" Target="http://www.accelerationinstitute.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wku.edu/gifted/students/index.php" TargetMode="External"/><Relationship Id="rId2" Type="http://schemas.openxmlformats.org/officeDocument/2006/relationships/hyperlink" Target="http://www.prufrock.com/The-Best-Competitions-for-Talented-Kids-Win-Scholarships-Big-Prize-Money-and-Recognition-P1889.aspx" TargetMode="External"/><Relationship Id="rId1" Type="http://schemas.openxmlformats.org/officeDocument/2006/relationships/slideLayout" Target="../slideLayouts/slideLayout2.xml"/><Relationship Id="rId6" Type="http://schemas.openxmlformats.org/officeDocument/2006/relationships/hyperlink" Target="http://programguide.ctd.northwestern.edu/" TargetMode="External"/><Relationship Id="rId5" Type="http://schemas.openxmlformats.org/officeDocument/2006/relationships/hyperlink" Target="https://tip.duke.edu/node/976" TargetMode="External"/><Relationship Id="rId4" Type="http://schemas.openxmlformats.org/officeDocument/2006/relationships/hyperlink" Target="http://giftedandtalentedresourcesdirectory.com/"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Acceleration</a:t>
            </a:r>
            <a:r>
              <a:rPr lang="en-US" dirty="0" smtClean="0"/>
              <a:t> </a:t>
            </a:r>
            <a:r>
              <a:rPr lang="en-US" sz="6000" dirty="0" smtClean="0"/>
              <a:t>and Enrichment: Serving the High-Ability Learner </a:t>
            </a:r>
            <a:endParaRPr lang="en-US" sz="6000" dirty="0"/>
          </a:p>
        </p:txBody>
      </p:sp>
      <p:sp>
        <p:nvSpPr>
          <p:cNvPr id="3" name="Subtitle 2"/>
          <p:cNvSpPr>
            <a:spLocks noGrp="1"/>
          </p:cNvSpPr>
          <p:nvPr>
            <p:ph type="subTitle" idx="1"/>
          </p:nvPr>
        </p:nvSpPr>
        <p:spPr/>
        <p:txBody>
          <a:bodyPr>
            <a:normAutofit fontScale="92500" lnSpcReduction="10000"/>
          </a:bodyPr>
          <a:lstStyle/>
          <a:p>
            <a:r>
              <a:rPr lang="en-US" dirty="0" smtClean="0"/>
              <a:t>Tracy Inman, </a:t>
            </a:r>
            <a:r>
              <a:rPr lang="en-US" dirty="0" err="1" smtClean="0"/>
              <a:t>Ed.D</a:t>
            </a:r>
            <a:r>
              <a:rPr lang="en-US" dirty="0" smtClean="0"/>
              <a:t>.</a:t>
            </a:r>
          </a:p>
          <a:p>
            <a:r>
              <a:rPr lang="en-US" dirty="0" smtClean="0"/>
              <a:t>Winter Super Saturday Parent Seminar</a:t>
            </a:r>
          </a:p>
          <a:p>
            <a:r>
              <a:rPr lang="en-US" dirty="0" smtClean="0"/>
              <a:t>February 6, 2016</a:t>
            </a:r>
            <a:endParaRPr lang="en-US" dirty="0"/>
          </a:p>
        </p:txBody>
      </p:sp>
    </p:spTree>
    <p:extLst>
      <p:ext uri="{BB962C8B-B14F-4D97-AF65-F5344CB8AC3E}">
        <p14:creationId xmlns:p14="http://schemas.microsoft.com/office/powerpoint/2010/main" val="226077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343400"/>
            <a:ext cx="7659687" cy="1168400"/>
          </a:xfrm>
        </p:spPr>
        <p:txBody>
          <a:bodyPr/>
          <a:lstStyle/>
          <a:p>
            <a:r>
              <a:rPr lang="en-US" sz="6600" dirty="0" smtClean="0"/>
              <a:t>acceleration</a:t>
            </a:r>
            <a:endParaRPr lang="en-US" sz="66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638623141"/>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en-US"/>
          </a:p>
        </p:txBody>
      </p:sp>
      <p:sp>
        <p:nvSpPr>
          <p:cNvPr id="18435" name="Rectangle 3"/>
          <p:cNvSpPr>
            <a:spLocks noGrp="1" noChangeArrowheads="1"/>
          </p:cNvSpPr>
          <p:nvPr>
            <p:ph type="body" idx="1"/>
          </p:nvPr>
        </p:nvSpPr>
        <p:spPr/>
        <p:txBody>
          <a:bodyPr/>
          <a:lstStyle/>
          <a:p>
            <a:pPr>
              <a:buFont typeface="Wingdings" pitchFamily="2" charset="2"/>
              <a:buNone/>
            </a:pPr>
            <a:r>
              <a:rPr lang="en-US" sz="3200" dirty="0" smtClean="0"/>
              <a:t>	While </a:t>
            </a:r>
            <a:r>
              <a:rPr lang="en-US" sz="3200" dirty="0"/>
              <a:t>the popular perception is that a child who skips a grade will be socially stunted, fifty years of research shows that moving bright students ahead (whether that be through grade skipping, early entrance to school, or any other of the many types of acceleration) has strongly positive results, both academically and socially. </a:t>
            </a:r>
          </a:p>
          <a:p>
            <a:endParaRPr lang="en-US" dirty="0"/>
          </a:p>
        </p:txBody>
      </p:sp>
    </p:spTree>
    <p:extLst>
      <p:ext uri="{BB962C8B-B14F-4D97-AF65-F5344CB8AC3E}">
        <p14:creationId xmlns:p14="http://schemas.microsoft.com/office/powerpoint/2010/main" val="4174463233"/>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do we know this?</a:t>
            </a:r>
            <a:endParaRPr lang="en-US" dirty="0"/>
          </a:p>
        </p:txBody>
      </p:sp>
      <p:sp>
        <p:nvSpPr>
          <p:cNvPr id="5" name="Content Placeholder 4"/>
          <p:cNvSpPr>
            <a:spLocks noGrp="1"/>
          </p:cNvSpPr>
          <p:nvPr>
            <p:ph idx="1"/>
          </p:nvPr>
        </p:nvSpPr>
        <p:spPr/>
        <p:txBody>
          <a:bodyPr>
            <a:normAutofit/>
          </a:bodyPr>
          <a:lstStyle/>
          <a:p>
            <a:r>
              <a:rPr lang="en-US" i="1" dirty="0" smtClean="0"/>
              <a:t>A Nation Deceived: How Schools Hold Back America’s Brightest Students </a:t>
            </a:r>
            <a:r>
              <a:rPr lang="en-US" dirty="0" smtClean="0"/>
              <a:t>(2004)</a:t>
            </a:r>
          </a:p>
          <a:p>
            <a:pPr marL="0" indent="0">
              <a:buNone/>
            </a:pPr>
            <a:r>
              <a:rPr lang="en-US" dirty="0" smtClean="0">
                <a:hlinkClick r:id="rId2"/>
              </a:rPr>
              <a:t>www.accelerationinstitute.org/nation_deceived/</a:t>
            </a:r>
            <a:endParaRPr lang="en-US" dirty="0" smtClean="0"/>
          </a:p>
          <a:p>
            <a:pPr marL="0" indent="0">
              <a:buNone/>
            </a:pPr>
            <a:endParaRPr lang="en-US" dirty="0" smtClean="0"/>
          </a:p>
          <a:p>
            <a:pPr indent="-342900"/>
            <a:r>
              <a:rPr lang="en-US" i="1" dirty="0" smtClean="0"/>
              <a:t> A </a:t>
            </a:r>
            <a:r>
              <a:rPr lang="en-US" i="1" dirty="0"/>
              <a:t>Nation Empowered: Evidence Trumps the Excuses Holding Back America’s Brightest Students</a:t>
            </a:r>
            <a:r>
              <a:rPr lang="en-US" dirty="0"/>
              <a:t> </a:t>
            </a:r>
            <a:r>
              <a:rPr lang="en-US" dirty="0" smtClean="0"/>
              <a:t>(2015)</a:t>
            </a:r>
            <a:endParaRPr lang="en-US" dirty="0"/>
          </a:p>
          <a:p>
            <a:pPr marL="0" indent="0">
              <a:buNone/>
            </a:pPr>
            <a:r>
              <a:rPr lang="en-US" dirty="0" smtClean="0">
                <a:hlinkClick r:id="rId3"/>
              </a:rPr>
              <a:t>www.accelerationinstitute.org/nation_empowered/Institute for Research and Policy Acceleration</a:t>
            </a:r>
            <a:endParaRPr lang="en-US" dirty="0" smtClean="0"/>
          </a:p>
          <a:p>
            <a:pPr marL="114300" indent="0">
              <a:buNone/>
            </a:pPr>
            <a:endParaRPr lang="en-US" dirty="0" smtClean="0"/>
          </a:p>
          <a:p>
            <a:pPr indent="-342900"/>
            <a:r>
              <a:rPr lang="en-US" i="1" dirty="0" smtClean="0"/>
              <a:t>The Connie Belin &amp; Jacqueline N. Blank International Center for Gifted Education and Development, The University of Iowa</a:t>
            </a:r>
          </a:p>
          <a:p>
            <a:pPr marL="0" indent="0">
              <a:buNone/>
            </a:pPr>
            <a:r>
              <a:rPr lang="en-US" dirty="0" smtClean="0">
                <a:hlinkClick r:id="rId4"/>
              </a:rPr>
              <a:t>www.accelerationinstitute.org/</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406146872"/>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267200"/>
            <a:ext cx="7659687" cy="1168400"/>
          </a:xfrm>
        </p:spPr>
        <p:txBody>
          <a:bodyPr/>
          <a:lstStyle/>
          <a:p>
            <a:r>
              <a:rPr lang="en-US" sz="6600" dirty="0"/>
              <a:t>Twenty Most Important Points</a:t>
            </a:r>
          </a:p>
        </p:txBody>
      </p:sp>
      <p:sp>
        <p:nvSpPr>
          <p:cNvPr id="5" name="Text Placeholder 4"/>
          <p:cNvSpPr>
            <a:spLocks noGrp="1"/>
          </p:cNvSpPr>
          <p:nvPr>
            <p:ph type="body" idx="1"/>
          </p:nvPr>
        </p:nvSpPr>
        <p:spPr>
          <a:xfrm>
            <a:off x="685800" y="2438400"/>
            <a:ext cx="6135687" cy="1633538"/>
          </a:xfrm>
        </p:spPr>
        <p:txBody>
          <a:bodyPr>
            <a:noAutofit/>
          </a:bodyPr>
          <a:lstStyle/>
          <a:p>
            <a:r>
              <a:rPr lang="en-US" sz="4400" dirty="0" smtClean="0"/>
              <a:t>Read over the handout and talk with your neighbor about something you learned or found interesting.</a:t>
            </a:r>
            <a:endParaRPr lang="en-US" sz="4400" dirty="0"/>
          </a:p>
        </p:txBody>
      </p:sp>
    </p:spTree>
    <p:extLst>
      <p:ext uri="{BB962C8B-B14F-4D97-AF65-F5344CB8AC3E}">
        <p14:creationId xmlns:p14="http://schemas.microsoft.com/office/powerpoint/2010/main" val="352061437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a:xfrm>
            <a:off x="457200" y="1066800"/>
            <a:ext cx="7620000" cy="5334000"/>
          </a:xfrm>
        </p:spPr>
        <p:txBody>
          <a:bodyPr>
            <a:normAutofit/>
          </a:bodyPr>
          <a:lstStyle/>
          <a:p>
            <a:pPr marL="114300" indent="0">
              <a:buNone/>
            </a:pPr>
            <a:r>
              <a:rPr lang="en-US" sz="2800" dirty="0" smtClean="0"/>
              <a:t>A </a:t>
            </a:r>
            <a:r>
              <a:rPr lang="en-US" sz="2800" dirty="0"/>
              <a:t>longitudinal study examined thousands of gifted students over decades and found that “exceptionally talented students benefit from accelerative learning opportunities, have few regrets about their acceleration, and demonstrate exceptional achievements” (Wai, 2015, p.73).  Most important to acceleration leading to student growth “is a consistent and sufficient educational dose across a long span of time… or learning at a pace and intensity that matches a student’s individual needs” (Wai, 2015, p.73). </a:t>
            </a:r>
          </a:p>
          <a:p>
            <a:endParaRPr lang="en-US" dirty="0"/>
          </a:p>
        </p:txBody>
      </p:sp>
    </p:spTree>
    <p:extLst>
      <p:ext uri="{BB962C8B-B14F-4D97-AF65-F5344CB8AC3E}">
        <p14:creationId xmlns:p14="http://schemas.microsoft.com/office/powerpoint/2010/main" val="1842288484"/>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Two Main Categories</a:t>
            </a:r>
            <a:endParaRPr lang="en-US" dirty="0"/>
          </a:p>
        </p:txBody>
      </p:sp>
      <p:sp>
        <p:nvSpPr>
          <p:cNvPr id="5" name="Text Placeholder 4"/>
          <p:cNvSpPr>
            <a:spLocks noGrp="1"/>
          </p:cNvSpPr>
          <p:nvPr>
            <p:ph type="body" idx="1"/>
          </p:nvPr>
        </p:nvSpPr>
        <p:spPr/>
        <p:txBody>
          <a:bodyPr/>
          <a:lstStyle/>
          <a:p>
            <a:r>
              <a:rPr lang="en-US" sz="3600" dirty="0" smtClean="0"/>
              <a:t>Content-Based</a:t>
            </a:r>
            <a:endParaRPr lang="en-US" sz="3600" dirty="0"/>
          </a:p>
        </p:txBody>
      </p:sp>
      <p:sp>
        <p:nvSpPr>
          <p:cNvPr id="6" name="Content Placeholder 5"/>
          <p:cNvSpPr>
            <a:spLocks noGrp="1"/>
          </p:cNvSpPr>
          <p:nvPr>
            <p:ph sz="half" idx="2"/>
          </p:nvPr>
        </p:nvSpPr>
        <p:spPr/>
        <p:txBody>
          <a:bodyPr>
            <a:normAutofit lnSpcReduction="10000"/>
          </a:bodyPr>
          <a:lstStyle/>
          <a:p>
            <a:r>
              <a:rPr lang="en-US" dirty="0"/>
              <a:t>S</a:t>
            </a:r>
            <a:r>
              <a:rPr lang="en-US" dirty="0" smtClean="0"/>
              <a:t>tudents </a:t>
            </a:r>
            <a:r>
              <a:rPr lang="en-US" dirty="0"/>
              <a:t>typically stay with their age-peers the majority of the day yet they progress through the curriculum </a:t>
            </a:r>
            <a:r>
              <a:rPr lang="en-US" dirty="0" smtClean="0"/>
              <a:t>faster</a:t>
            </a:r>
          </a:p>
          <a:p>
            <a:r>
              <a:rPr lang="en-US" dirty="0" smtClean="0"/>
              <a:t>Students </a:t>
            </a:r>
            <a:r>
              <a:rPr lang="en-US" dirty="0"/>
              <a:t>are accelerated in one or more </a:t>
            </a:r>
            <a:r>
              <a:rPr lang="en-US" dirty="0" smtClean="0"/>
              <a:t>subjects</a:t>
            </a:r>
            <a:endParaRPr lang="en-US" dirty="0"/>
          </a:p>
          <a:p>
            <a:pPr lvl="1"/>
            <a:r>
              <a:rPr lang="en-US" dirty="0" smtClean="0"/>
              <a:t>2</a:t>
            </a:r>
            <a:r>
              <a:rPr lang="en-US" baseline="30000" dirty="0" smtClean="0"/>
              <a:t>nd</a:t>
            </a:r>
            <a:r>
              <a:rPr lang="en-US" dirty="0" smtClean="0"/>
              <a:t> grader in 3</a:t>
            </a:r>
            <a:r>
              <a:rPr lang="en-US" baseline="30000" dirty="0" smtClean="0"/>
              <a:t>rd</a:t>
            </a:r>
            <a:r>
              <a:rPr lang="en-US" dirty="0" smtClean="0"/>
              <a:t> grade math</a:t>
            </a:r>
          </a:p>
          <a:p>
            <a:pPr lvl="1"/>
            <a:r>
              <a:rPr lang="en-US" dirty="0" smtClean="0"/>
              <a:t>7</a:t>
            </a:r>
            <a:r>
              <a:rPr lang="en-US" baseline="30000" dirty="0" smtClean="0"/>
              <a:t>th</a:t>
            </a:r>
            <a:r>
              <a:rPr lang="en-US" dirty="0" smtClean="0"/>
              <a:t> grader finishes pre-algebra in one semester</a:t>
            </a:r>
          </a:p>
        </p:txBody>
      </p:sp>
      <p:sp>
        <p:nvSpPr>
          <p:cNvPr id="7" name="Text Placeholder 6"/>
          <p:cNvSpPr>
            <a:spLocks noGrp="1"/>
          </p:cNvSpPr>
          <p:nvPr>
            <p:ph type="body" sz="quarter" idx="3"/>
          </p:nvPr>
        </p:nvSpPr>
        <p:spPr/>
        <p:txBody>
          <a:bodyPr/>
          <a:lstStyle/>
          <a:p>
            <a:r>
              <a:rPr lang="en-US" sz="3600" dirty="0" smtClean="0"/>
              <a:t>Grade-Based</a:t>
            </a:r>
            <a:endParaRPr lang="en-US" sz="3600" dirty="0"/>
          </a:p>
        </p:txBody>
      </p:sp>
      <p:sp>
        <p:nvSpPr>
          <p:cNvPr id="8" name="Content Placeholder 7"/>
          <p:cNvSpPr>
            <a:spLocks noGrp="1"/>
          </p:cNvSpPr>
          <p:nvPr>
            <p:ph sz="quarter" idx="4"/>
          </p:nvPr>
        </p:nvSpPr>
        <p:spPr/>
        <p:txBody>
          <a:bodyPr/>
          <a:lstStyle/>
          <a:p>
            <a:r>
              <a:rPr lang="en-US" dirty="0" smtClean="0"/>
              <a:t>Students skip an entire year</a:t>
            </a:r>
          </a:p>
          <a:p>
            <a:pPr lvl="1"/>
            <a:r>
              <a:rPr lang="en-US" dirty="0" smtClean="0"/>
              <a:t>Kindergartner goes to 1</a:t>
            </a:r>
            <a:r>
              <a:rPr lang="en-US" baseline="30000" dirty="0" smtClean="0"/>
              <a:t>st</a:t>
            </a:r>
            <a:r>
              <a:rPr lang="en-US" dirty="0" smtClean="0"/>
              <a:t> grade</a:t>
            </a:r>
          </a:p>
          <a:p>
            <a:pPr lvl="1"/>
            <a:r>
              <a:rPr lang="en-US" dirty="0" smtClean="0"/>
              <a:t>3</a:t>
            </a:r>
            <a:r>
              <a:rPr lang="en-US" baseline="30000" dirty="0" smtClean="0"/>
              <a:t>rd</a:t>
            </a:r>
            <a:r>
              <a:rPr lang="en-US" dirty="0" smtClean="0"/>
              <a:t> grader moves to 5</a:t>
            </a:r>
            <a:r>
              <a:rPr lang="en-US" baseline="30000" dirty="0" smtClean="0"/>
              <a:t>th</a:t>
            </a:r>
            <a:r>
              <a:rPr lang="en-US" dirty="0" smtClean="0"/>
              <a:t> grade</a:t>
            </a:r>
          </a:p>
          <a:p>
            <a:pPr lvl="1"/>
            <a:r>
              <a:rPr lang="en-US" dirty="0" smtClean="0"/>
              <a:t>Early entrance to middle school, high school, or college</a:t>
            </a:r>
            <a:endParaRPr lang="en-US" dirty="0"/>
          </a:p>
        </p:txBody>
      </p:sp>
    </p:spTree>
    <p:extLst>
      <p:ext uri="{BB962C8B-B14F-4D97-AF65-F5344CB8AC3E}">
        <p14:creationId xmlns:p14="http://schemas.microsoft.com/office/powerpoint/2010/main" val="410168756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7659687" cy="1168400"/>
          </a:xfrm>
        </p:spPr>
        <p:txBody>
          <a:bodyPr/>
          <a:lstStyle/>
          <a:p>
            <a:r>
              <a:rPr lang="en-US" sz="6600" dirty="0" smtClean="0"/>
              <a:t>Types of acceleration and their potential effectiveness</a:t>
            </a:r>
            <a:endParaRPr lang="en-US" sz="6600" dirty="0"/>
          </a:p>
        </p:txBody>
      </p:sp>
      <p:sp>
        <p:nvSpPr>
          <p:cNvPr id="3" name="Text Placeholder 2"/>
          <p:cNvSpPr>
            <a:spLocks noGrp="1"/>
          </p:cNvSpPr>
          <p:nvPr>
            <p:ph type="body" idx="1"/>
          </p:nvPr>
        </p:nvSpPr>
        <p:spPr>
          <a:xfrm>
            <a:off x="228600" y="1066800"/>
            <a:ext cx="6135687" cy="1633538"/>
          </a:xfrm>
        </p:spPr>
        <p:txBody>
          <a:bodyPr/>
          <a:lstStyle/>
          <a:p>
            <a:endParaRPr lang="en-US" dirty="0"/>
          </a:p>
        </p:txBody>
      </p:sp>
    </p:spTree>
    <p:extLst>
      <p:ext uri="{BB962C8B-B14F-4D97-AF65-F5344CB8AC3E}">
        <p14:creationId xmlns:p14="http://schemas.microsoft.com/office/powerpoint/2010/main" val="1044355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Handout</a:t>
            </a:r>
            <a:endParaRPr lang="en-US" dirty="0"/>
          </a:p>
        </p:txBody>
      </p:sp>
      <p:sp>
        <p:nvSpPr>
          <p:cNvPr id="5" name="Content Placeholder 4"/>
          <p:cNvSpPr>
            <a:spLocks noGrp="1"/>
          </p:cNvSpPr>
          <p:nvPr>
            <p:ph idx="1"/>
          </p:nvPr>
        </p:nvSpPr>
        <p:spPr/>
        <p:txBody>
          <a:bodyPr/>
          <a:lstStyle/>
          <a:p>
            <a:r>
              <a:rPr lang="en-US" dirty="0" smtClean="0"/>
              <a:t>Meta-analysis</a:t>
            </a:r>
          </a:p>
          <a:p>
            <a:pPr lvl="1"/>
            <a:r>
              <a:rPr lang="en-US" dirty="0" smtClean="0"/>
              <a:t>systemic </a:t>
            </a:r>
            <a:r>
              <a:rPr lang="en-US" dirty="0"/>
              <a:t>review of all research done on a specific topic over a period of years</a:t>
            </a:r>
            <a:endParaRPr lang="en-US" dirty="0" smtClean="0"/>
          </a:p>
          <a:p>
            <a:r>
              <a:rPr lang="en-US" dirty="0" smtClean="0"/>
              <a:t>Effect size</a:t>
            </a:r>
          </a:p>
          <a:p>
            <a:pPr lvl="1"/>
            <a:r>
              <a:rPr lang="en-US" dirty="0"/>
              <a:t>indicates how large of an impact the treatment </a:t>
            </a:r>
            <a:r>
              <a:rPr lang="en-US" dirty="0" smtClean="0"/>
              <a:t>had </a:t>
            </a:r>
            <a:r>
              <a:rPr lang="en-US" dirty="0"/>
              <a:t>on </a:t>
            </a:r>
            <a:r>
              <a:rPr lang="en-US" dirty="0" smtClean="0"/>
              <a:t>learning</a:t>
            </a:r>
          </a:p>
          <a:p>
            <a:pPr lvl="1"/>
            <a:r>
              <a:rPr lang="en-US" dirty="0" smtClean="0"/>
              <a:t>Look </a:t>
            </a:r>
            <a:r>
              <a:rPr lang="en-US" dirty="0"/>
              <a:t>at it in terms of additional months of learning that </a:t>
            </a:r>
            <a:r>
              <a:rPr lang="en-US" dirty="0" smtClean="0"/>
              <a:t>occurred. For </a:t>
            </a:r>
            <a:r>
              <a:rPr lang="en-US" dirty="0"/>
              <a:t>instance, an effect size of .4 indicates students gain four additional months of learning when receiving that service as opposed to similar students not receiving the </a:t>
            </a:r>
            <a:r>
              <a:rPr lang="en-US" dirty="0" smtClean="0"/>
              <a:t>service.</a:t>
            </a:r>
          </a:p>
          <a:p>
            <a:r>
              <a:rPr lang="en-US" dirty="0" smtClean="0"/>
              <a:t>Types </a:t>
            </a:r>
            <a:r>
              <a:rPr lang="en-US" dirty="0"/>
              <a:t>of acceleration come from Southern &amp; Jones (2015) while effect sizes stem from the work of Rogers (2015</a:t>
            </a:r>
            <a:r>
              <a:rPr lang="en-US" dirty="0" smtClean="0"/>
              <a:t>)</a:t>
            </a:r>
            <a:endParaRPr lang="en-US" dirty="0"/>
          </a:p>
        </p:txBody>
      </p:sp>
    </p:spTree>
    <p:extLst>
      <p:ext uri="{BB962C8B-B14F-4D97-AF65-F5344CB8AC3E}">
        <p14:creationId xmlns:p14="http://schemas.microsoft.com/office/powerpoint/2010/main" val="1059239016"/>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Overall Results</a:t>
            </a:r>
            <a:endParaRPr lang="en-US" dirty="0"/>
          </a:p>
        </p:txBody>
      </p:sp>
      <p:sp>
        <p:nvSpPr>
          <p:cNvPr id="5" name="Text Placeholder 4"/>
          <p:cNvSpPr>
            <a:spLocks noGrp="1"/>
          </p:cNvSpPr>
          <p:nvPr>
            <p:ph type="body" idx="1"/>
          </p:nvPr>
        </p:nvSpPr>
        <p:spPr/>
        <p:txBody>
          <a:bodyPr/>
          <a:lstStyle/>
          <a:p>
            <a:r>
              <a:rPr lang="en-US" sz="3600" dirty="0" smtClean="0"/>
              <a:t>Content-Based</a:t>
            </a:r>
            <a:endParaRPr lang="en-US" sz="3600" dirty="0"/>
          </a:p>
        </p:txBody>
      </p:sp>
      <p:sp>
        <p:nvSpPr>
          <p:cNvPr id="6" name="Content Placeholder 5"/>
          <p:cNvSpPr>
            <a:spLocks noGrp="1"/>
          </p:cNvSpPr>
          <p:nvPr>
            <p:ph sz="half" idx="2"/>
          </p:nvPr>
        </p:nvSpPr>
        <p:spPr>
          <a:xfrm>
            <a:off x="457200" y="2174875"/>
            <a:ext cx="3810000" cy="3951288"/>
          </a:xfrm>
        </p:spPr>
        <p:txBody>
          <a:bodyPr/>
          <a:lstStyle/>
          <a:p>
            <a:r>
              <a:rPr lang="en-US" dirty="0"/>
              <a:t>academic effect = +.</a:t>
            </a:r>
            <a:r>
              <a:rPr lang="en-US" dirty="0" smtClean="0"/>
              <a:t>51</a:t>
            </a:r>
          </a:p>
          <a:p>
            <a:endParaRPr lang="en-US" dirty="0" smtClean="0"/>
          </a:p>
          <a:p>
            <a:r>
              <a:rPr lang="en-US" dirty="0" smtClean="0"/>
              <a:t>socialization </a:t>
            </a:r>
            <a:r>
              <a:rPr lang="en-US" dirty="0"/>
              <a:t>effect = +.</a:t>
            </a:r>
            <a:r>
              <a:rPr lang="en-US" dirty="0" smtClean="0"/>
              <a:t>16</a:t>
            </a:r>
          </a:p>
          <a:p>
            <a:endParaRPr lang="en-US" dirty="0" smtClean="0"/>
          </a:p>
          <a:p>
            <a:r>
              <a:rPr lang="en-US" dirty="0" smtClean="0"/>
              <a:t>psychological </a:t>
            </a:r>
            <a:r>
              <a:rPr lang="en-US" dirty="0"/>
              <a:t>effect = +.24 </a:t>
            </a:r>
          </a:p>
        </p:txBody>
      </p:sp>
      <p:sp>
        <p:nvSpPr>
          <p:cNvPr id="7" name="Text Placeholder 6"/>
          <p:cNvSpPr>
            <a:spLocks noGrp="1"/>
          </p:cNvSpPr>
          <p:nvPr>
            <p:ph type="body" sz="quarter" idx="3"/>
          </p:nvPr>
        </p:nvSpPr>
        <p:spPr/>
        <p:txBody>
          <a:bodyPr/>
          <a:lstStyle/>
          <a:p>
            <a:r>
              <a:rPr lang="en-US" sz="3600" dirty="0" smtClean="0"/>
              <a:t>Grade-Based</a:t>
            </a:r>
            <a:endParaRPr lang="en-US" sz="3600" dirty="0"/>
          </a:p>
        </p:txBody>
      </p:sp>
      <p:sp>
        <p:nvSpPr>
          <p:cNvPr id="8" name="Content Placeholder 7"/>
          <p:cNvSpPr>
            <a:spLocks noGrp="1"/>
          </p:cNvSpPr>
          <p:nvPr>
            <p:ph sz="quarter" idx="4"/>
          </p:nvPr>
        </p:nvSpPr>
        <p:spPr>
          <a:xfrm>
            <a:off x="4419600" y="2174875"/>
            <a:ext cx="3810000" cy="3951288"/>
          </a:xfrm>
        </p:spPr>
        <p:txBody>
          <a:bodyPr/>
          <a:lstStyle/>
          <a:p>
            <a:r>
              <a:rPr lang="en-US" dirty="0" smtClean="0"/>
              <a:t>academic </a:t>
            </a:r>
            <a:r>
              <a:rPr lang="en-US" dirty="0"/>
              <a:t>effect = +.</a:t>
            </a:r>
            <a:r>
              <a:rPr lang="en-US" dirty="0" smtClean="0"/>
              <a:t>50</a:t>
            </a:r>
          </a:p>
          <a:p>
            <a:endParaRPr lang="en-US" dirty="0" smtClean="0"/>
          </a:p>
          <a:p>
            <a:r>
              <a:rPr lang="en-US" dirty="0" smtClean="0"/>
              <a:t>socialization </a:t>
            </a:r>
            <a:r>
              <a:rPr lang="en-US" dirty="0"/>
              <a:t>effect = +.</a:t>
            </a:r>
            <a:r>
              <a:rPr lang="en-US" dirty="0" smtClean="0"/>
              <a:t>23</a:t>
            </a:r>
          </a:p>
          <a:p>
            <a:endParaRPr lang="en-US" dirty="0" smtClean="0"/>
          </a:p>
          <a:p>
            <a:r>
              <a:rPr lang="en-US" dirty="0" smtClean="0"/>
              <a:t>psychological </a:t>
            </a:r>
            <a:r>
              <a:rPr lang="en-US" dirty="0"/>
              <a:t>effect = +.34</a:t>
            </a:r>
          </a:p>
        </p:txBody>
      </p:sp>
    </p:spTree>
    <p:extLst>
      <p:ext uri="{BB962C8B-B14F-4D97-AF65-F5344CB8AC3E}">
        <p14:creationId xmlns:p14="http://schemas.microsoft.com/office/powerpoint/2010/main" val="161268981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Content Placeholder 7"/>
          <p:cNvSpPr>
            <a:spLocks noGrp="1"/>
          </p:cNvSpPr>
          <p:nvPr>
            <p:ph idx="1"/>
          </p:nvPr>
        </p:nvSpPr>
        <p:spPr/>
        <p:txBody>
          <a:bodyPr>
            <a:normAutofit/>
          </a:bodyPr>
          <a:lstStyle/>
          <a:p>
            <a:pPr marL="114300" indent="0">
              <a:buNone/>
            </a:pPr>
            <a:r>
              <a:rPr lang="en-US" sz="5400" dirty="0" smtClean="0"/>
              <a:t>The research is clear: acceleration can be highly effective in terms of cognitive, social, and emotional growth.</a:t>
            </a:r>
            <a:endParaRPr lang="en-US" sz="5400" dirty="0"/>
          </a:p>
        </p:txBody>
      </p:sp>
    </p:spTree>
    <p:extLst>
      <p:ext uri="{BB962C8B-B14F-4D97-AF65-F5344CB8AC3E}">
        <p14:creationId xmlns:p14="http://schemas.microsoft.com/office/powerpoint/2010/main" val="1023112078"/>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smtClean="0"/>
              <a:t>Services Versus Programs</a:t>
            </a:r>
            <a:endParaRPr lang="en-US" dirty="0"/>
          </a:p>
        </p:txBody>
      </p:sp>
      <p:sp>
        <p:nvSpPr>
          <p:cNvPr id="10" name="Subtitle 9"/>
          <p:cNvSpPr>
            <a:spLocks noGrp="1"/>
          </p:cNvSpPr>
          <p:nvPr>
            <p:ph type="subTitle" idx="1"/>
          </p:nvPr>
        </p:nvSpPr>
        <p:spPr/>
        <p:txBody>
          <a:bodyPr/>
          <a:lstStyle/>
          <a:p>
            <a:endParaRPr lang="en-US"/>
          </a:p>
        </p:txBody>
      </p:sp>
    </p:spTree>
    <p:extLst>
      <p:ext uri="{BB962C8B-B14F-4D97-AF65-F5344CB8AC3E}">
        <p14:creationId xmlns:p14="http://schemas.microsoft.com/office/powerpoint/2010/main" val="611449596"/>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8421688" cy="1362075"/>
          </a:xfrm>
        </p:spPr>
        <p:txBody>
          <a:bodyPr/>
          <a:lstStyle/>
          <a:p>
            <a:r>
              <a:rPr lang="en-US" sz="4800" dirty="0" smtClean="0"/>
              <a:t>How do we know when </a:t>
            </a:r>
            <a:br>
              <a:rPr lang="en-US" sz="4800" dirty="0" smtClean="0"/>
            </a:br>
            <a:r>
              <a:rPr lang="en-US" sz="4800" dirty="0" smtClean="0"/>
              <a:t>to accelerate?</a:t>
            </a:r>
            <a:endParaRPr lang="en-US" sz="4800" dirty="0"/>
          </a:p>
        </p:txBody>
      </p:sp>
      <p:sp>
        <p:nvSpPr>
          <p:cNvPr id="3" name="Text Placeholder 2"/>
          <p:cNvSpPr>
            <a:spLocks noGrp="1"/>
          </p:cNvSpPr>
          <p:nvPr>
            <p:ph type="body" idx="1"/>
          </p:nvPr>
        </p:nvSpPr>
        <p:spPr>
          <a:xfrm>
            <a:off x="152400" y="3810000"/>
            <a:ext cx="6135687" cy="1633538"/>
          </a:xfrm>
        </p:spPr>
        <p:txBody>
          <a:bodyPr/>
          <a:lstStyle/>
          <a:p>
            <a:endParaRPr lang="en-US" sz="4400" dirty="0"/>
          </a:p>
        </p:txBody>
      </p:sp>
    </p:spTree>
    <p:extLst>
      <p:ext uri="{BB962C8B-B14F-4D97-AF65-F5344CB8AC3E}">
        <p14:creationId xmlns:p14="http://schemas.microsoft.com/office/powerpoint/2010/main" val="22560072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half" idx="1"/>
          </p:nvPr>
        </p:nvSpPr>
        <p:spPr/>
        <p:txBody>
          <a:bodyPr/>
          <a:lstStyle/>
          <a:p>
            <a:r>
              <a:rPr lang="en-US" sz="1600" dirty="0" smtClean="0"/>
              <a:t>The question about whether to accelerate initially may be raised by parents, who can be the first to notice the mismatch between their child’s intellectual level and the level of school work. The mismatch may become apparent when their child complains of being bored at school or exhibits certain negative behaviors in the classroom but not in other settings in which there is a better intellectual match. For example, a gifted student may seem distractible at school but not at home. Teachers, school psychologists, or gifted and talented coordinators also may make recommendations for acceleration.</a:t>
            </a:r>
            <a:endParaRPr lang="en-US" sz="1600" dirty="0"/>
          </a:p>
        </p:txBody>
      </p:sp>
      <p:sp>
        <p:nvSpPr>
          <p:cNvPr id="6" name="Content Placeholder 5"/>
          <p:cNvSpPr>
            <a:spLocks noGrp="1"/>
          </p:cNvSpPr>
          <p:nvPr>
            <p:ph sz="half" idx="2"/>
          </p:nvPr>
        </p:nvSpPr>
        <p:spPr>
          <a:xfrm>
            <a:off x="4343400" y="1600200"/>
            <a:ext cx="3810000" cy="3962400"/>
          </a:xfrm>
        </p:spPr>
        <p:txBody>
          <a:bodyPr/>
          <a:lstStyle/>
          <a:p>
            <a:r>
              <a:rPr lang="en-US" sz="1600" dirty="0" smtClean="0"/>
              <a:t>Recommendations about acceleration should be based on a psycho-educational assessment from a licensed psychologist, evidence of academic accomplishment (achievement) well in advance of age- and grade- peers, likelihood of continued accomplishment, and discussions between parents and their child’s teacher, principal, or other school administrators. A gifted student may also want a voice in the decision. Sometimes the student initiates the discussion.</a:t>
            </a:r>
            <a:endParaRPr lang="en-US" dirty="0"/>
          </a:p>
        </p:txBody>
      </p:sp>
      <p:sp>
        <p:nvSpPr>
          <p:cNvPr id="7" name="TextBox 6"/>
          <p:cNvSpPr txBox="1"/>
          <p:nvPr/>
        </p:nvSpPr>
        <p:spPr>
          <a:xfrm>
            <a:off x="4648200" y="6386899"/>
            <a:ext cx="4343400" cy="276999"/>
          </a:xfrm>
          <a:prstGeom prst="rect">
            <a:avLst/>
          </a:prstGeom>
          <a:noFill/>
        </p:spPr>
        <p:txBody>
          <a:bodyPr wrap="square" rtlCol="0">
            <a:spAutoFit/>
          </a:bodyPr>
          <a:lstStyle/>
          <a:p>
            <a:r>
              <a:rPr lang="en-US" sz="1200" dirty="0" smtClean="0"/>
              <a:t>www.accelerationinstitute.org/Resources/QA/</a:t>
            </a:r>
            <a:endParaRPr lang="en-US" sz="1200" dirty="0"/>
          </a:p>
        </p:txBody>
      </p:sp>
    </p:spTree>
    <p:extLst>
      <p:ext uri="{BB962C8B-B14F-4D97-AF65-F5344CB8AC3E}">
        <p14:creationId xmlns:p14="http://schemas.microsoft.com/office/powerpoint/2010/main" val="1953142022"/>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Iowa Acceleration Scale (IAS)</a:t>
            </a:r>
            <a:endParaRPr lang="en-US" dirty="0"/>
          </a:p>
        </p:txBody>
      </p:sp>
      <p:sp>
        <p:nvSpPr>
          <p:cNvPr id="3" name="Content Placeholder 2"/>
          <p:cNvSpPr>
            <a:spLocks noGrp="1"/>
          </p:cNvSpPr>
          <p:nvPr>
            <p:ph idx="1"/>
          </p:nvPr>
        </p:nvSpPr>
        <p:spPr/>
        <p:txBody>
          <a:bodyPr/>
          <a:lstStyle/>
          <a:p>
            <a:endParaRPr lang="en-US"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2847782" cy="3667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267200" y="1981200"/>
            <a:ext cx="4191000" cy="3970318"/>
          </a:xfrm>
          <a:prstGeom prst="rect">
            <a:avLst/>
          </a:prstGeom>
        </p:spPr>
        <p:txBody>
          <a:bodyPr wrap="square">
            <a:spAutoFit/>
          </a:bodyPr>
          <a:lstStyle/>
          <a:p>
            <a:r>
              <a:rPr lang="en-US" dirty="0"/>
              <a:t>The </a:t>
            </a:r>
            <a:r>
              <a:rPr lang="en-US" i="1" dirty="0"/>
              <a:t>IAS</a:t>
            </a:r>
            <a:r>
              <a:rPr lang="en-US" dirty="0"/>
              <a:t> provides:</a:t>
            </a:r>
          </a:p>
          <a:p>
            <a:pPr marL="285750" indent="-285750">
              <a:buFont typeface="Arial" pitchFamily="34" charset="0"/>
              <a:buChar char="•"/>
            </a:pPr>
            <a:r>
              <a:rPr lang="en-US" dirty="0" smtClean="0">
                <a:effectLst/>
              </a:rPr>
              <a:t>A more objective look at the student;</a:t>
            </a:r>
          </a:p>
          <a:p>
            <a:pPr marL="285750" indent="-285750">
              <a:buFont typeface="Arial" pitchFamily="34" charset="0"/>
              <a:buChar char="•"/>
            </a:pPr>
            <a:r>
              <a:rPr lang="en-US" dirty="0" smtClean="0">
                <a:effectLst/>
              </a:rPr>
              <a:t>An analysis of the major factors to be considered in making a decision;</a:t>
            </a:r>
          </a:p>
          <a:p>
            <a:pPr marL="285750" indent="-285750">
              <a:buFont typeface="Arial" pitchFamily="34" charset="0"/>
              <a:buChar char="•"/>
            </a:pPr>
            <a:r>
              <a:rPr lang="en-US" dirty="0" smtClean="0">
                <a:effectLst/>
              </a:rPr>
              <a:t>Guidelines for weighting the relative importance of the major factors;</a:t>
            </a:r>
          </a:p>
          <a:p>
            <a:pPr marL="285750" indent="-285750">
              <a:buFont typeface="Arial" pitchFamily="34" charset="0"/>
              <a:buChar char="•"/>
            </a:pPr>
            <a:r>
              <a:rPr lang="en-US" dirty="0" smtClean="0">
                <a:effectLst/>
              </a:rPr>
              <a:t>Documentation of the student’s strengths and concerns</a:t>
            </a:r>
          </a:p>
          <a:p>
            <a:pPr marL="285750" indent="-285750">
              <a:buFont typeface="Arial" pitchFamily="34" charset="0"/>
              <a:buChar char="•"/>
            </a:pPr>
            <a:r>
              <a:rPr lang="en-US" dirty="0" smtClean="0">
                <a:effectLst/>
              </a:rPr>
              <a:t>A numerical range to guide the discussion and decision of acceleration; and,</a:t>
            </a:r>
          </a:p>
          <a:p>
            <a:pPr marL="285750" indent="-285750">
              <a:buFont typeface="Arial" pitchFamily="34" charset="0"/>
              <a:buChar char="•"/>
            </a:pPr>
            <a:r>
              <a:rPr lang="en-US" dirty="0" smtClean="0">
                <a:effectLst/>
              </a:rPr>
              <a:t>A standard of comparison with students who have had successful accelerations.</a:t>
            </a:r>
            <a:endParaRPr lang="en-US" dirty="0">
              <a:effectLst/>
            </a:endParaRPr>
          </a:p>
        </p:txBody>
      </p:sp>
    </p:spTree>
    <p:extLst>
      <p:ext uri="{BB962C8B-B14F-4D97-AF65-F5344CB8AC3E}">
        <p14:creationId xmlns:p14="http://schemas.microsoft.com/office/powerpoint/2010/main" val="3599810646"/>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Policy Development</a:t>
            </a:r>
            <a:endParaRPr lang="en-US" dirty="0"/>
          </a:p>
        </p:txBody>
      </p:sp>
      <p:sp>
        <p:nvSpPr>
          <p:cNvPr id="3" name="Content Placeholder 2"/>
          <p:cNvSpPr>
            <a:spLocks noGrp="1"/>
          </p:cNvSpPr>
          <p:nvPr>
            <p:ph sz="half" idx="1"/>
          </p:nvPr>
        </p:nvSpPr>
        <p:spPr/>
        <p:txBody>
          <a:bodyPr/>
          <a:lstStyle/>
          <a:p>
            <a:r>
              <a:rPr lang="en-US" sz="1400" dirty="0" smtClean="0"/>
              <a:t>Co-authored by Institute for Research and Policy on Acceleration, the National Association for Gifted Children, and the Council of State Directors of Programs for the Gifted</a:t>
            </a:r>
          </a:p>
          <a:p>
            <a:endParaRPr lang="en-US" sz="1400" dirty="0" smtClean="0"/>
          </a:p>
          <a:p>
            <a:r>
              <a:rPr lang="en-US" sz="1400" dirty="0" smtClean="0">
                <a:effectLst/>
              </a:rPr>
              <a:t>Presents recommendations in five key areas for components of an acceleration policy</a:t>
            </a:r>
          </a:p>
          <a:p>
            <a:pPr marL="0" indent="0">
              <a:buNone/>
            </a:pPr>
            <a:endParaRPr lang="en-US" sz="1400" dirty="0" smtClean="0">
              <a:effectLst/>
            </a:endParaRPr>
          </a:p>
          <a:p>
            <a:r>
              <a:rPr lang="en-US" sz="1400" dirty="0" smtClean="0">
                <a:effectLst/>
              </a:rPr>
              <a:t>Supports schools in creating a comprehensive and research-based acceleration policy that is compatible with local policies</a:t>
            </a:r>
          </a:p>
          <a:p>
            <a:endParaRPr lang="en-US" sz="1400" dirty="0" smtClean="0">
              <a:effectLst/>
            </a:endParaRPr>
          </a:p>
          <a:p>
            <a:r>
              <a:rPr lang="en-US" sz="1400" dirty="0" smtClean="0">
                <a:effectLst/>
              </a:rPr>
              <a:t>Provides an easy-to-use Checklist for Developing an Academic Acceleration Policy to guide policy development</a:t>
            </a:r>
          </a:p>
          <a:p>
            <a:endParaRPr lang="en-US" dirty="0"/>
          </a:p>
        </p:txBody>
      </p:sp>
      <p:sp>
        <p:nvSpPr>
          <p:cNvPr id="5" name="Content Placeholder 4"/>
          <p:cNvSpPr>
            <a:spLocks noGrp="1"/>
          </p:cNvSpPr>
          <p:nvPr>
            <p:ph sz="half" idx="2"/>
          </p:nvPr>
        </p:nvSpPr>
        <p:spPr/>
        <p:txBody>
          <a:bodyPr/>
          <a:lstStyle/>
          <a:p>
            <a:endParaRPr lang="en-US"/>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4109" y="1143000"/>
            <a:ext cx="3810000" cy="5107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195783"/>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343400"/>
            <a:ext cx="7659687" cy="1168400"/>
          </a:xfrm>
        </p:spPr>
        <p:txBody>
          <a:bodyPr/>
          <a:lstStyle/>
          <a:p>
            <a:r>
              <a:rPr lang="en-US" sz="6600" dirty="0" smtClean="0"/>
              <a:t>enrichment</a:t>
            </a:r>
            <a:endParaRPr lang="en-US" sz="6600" dirty="0"/>
          </a:p>
        </p:txBody>
      </p:sp>
      <p:sp>
        <p:nvSpPr>
          <p:cNvPr id="5" name="Text Placeholder 4"/>
          <p:cNvSpPr>
            <a:spLocks noGrp="1"/>
          </p:cNvSpPr>
          <p:nvPr>
            <p:ph type="body" idx="1"/>
          </p:nvPr>
        </p:nvSpPr>
        <p:spPr>
          <a:xfrm>
            <a:off x="762000" y="2286000"/>
            <a:ext cx="6135687" cy="1633538"/>
          </a:xfrm>
        </p:spPr>
        <p:txBody>
          <a:bodyPr/>
          <a:lstStyle/>
          <a:p>
            <a:endParaRPr lang="en-US" dirty="0"/>
          </a:p>
        </p:txBody>
      </p:sp>
    </p:spTree>
    <p:extLst>
      <p:ext uri="{BB962C8B-B14F-4D97-AF65-F5344CB8AC3E}">
        <p14:creationId xmlns:p14="http://schemas.microsoft.com/office/powerpoint/2010/main" val="73092468"/>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Summer Camp Parent</a:t>
            </a:r>
            <a:endParaRPr lang="en-US" dirty="0"/>
          </a:p>
        </p:txBody>
      </p:sp>
      <p:sp>
        <p:nvSpPr>
          <p:cNvPr id="5" name="Content Placeholder 4"/>
          <p:cNvSpPr>
            <a:spLocks noGrp="1"/>
          </p:cNvSpPr>
          <p:nvPr>
            <p:ph idx="1"/>
          </p:nvPr>
        </p:nvSpPr>
        <p:spPr/>
        <p:txBody>
          <a:bodyPr>
            <a:normAutofit/>
          </a:bodyPr>
          <a:lstStyle/>
          <a:p>
            <a:pPr marL="114300" indent="0">
              <a:buNone/>
            </a:pPr>
            <a:r>
              <a:rPr lang="en-US" sz="2800" dirty="0" smtClean="0"/>
              <a:t>My son’s self-confidence rose dramatically. Teachers trusted and enjoyed him, counselors nurtured him, peers made him roll laughing. Everything worked together! This program is, very quietly, life changing. These children stand out all the time. It’s a blessing for them to blend in for a few weeks. Putting bright kids together in an environment where it’s okay to be smart is a win-win situation. </a:t>
            </a:r>
            <a:endParaRPr lang="en-US" sz="2800" dirty="0"/>
          </a:p>
        </p:txBody>
      </p:sp>
    </p:spTree>
    <p:extLst>
      <p:ext uri="{BB962C8B-B14F-4D97-AF65-F5344CB8AC3E}">
        <p14:creationId xmlns:p14="http://schemas.microsoft.com/office/powerpoint/2010/main" val="1692848061"/>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a:t>
            </a:r>
            <a:r>
              <a:rPr lang="en-US" dirty="0" err="1" smtClean="0"/>
              <a:t>FaceBook</a:t>
            </a:r>
            <a:r>
              <a:rPr lang="en-US" dirty="0" smtClean="0"/>
              <a:t> Post</a:t>
            </a:r>
            <a:endParaRPr lang="en-US" dirty="0"/>
          </a:p>
        </p:txBody>
      </p:sp>
      <p:sp>
        <p:nvSpPr>
          <p:cNvPr id="3" name="Content Placeholder 2"/>
          <p:cNvSpPr>
            <a:spLocks noGrp="1"/>
          </p:cNvSpPr>
          <p:nvPr>
            <p:ph idx="1"/>
          </p:nvPr>
        </p:nvSpPr>
        <p:spPr/>
        <p:txBody>
          <a:bodyPr/>
          <a:lstStyle/>
          <a:p>
            <a:pPr marL="114300" indent="0">
              <a:buNone/>
            </a:pPr>
            <a:r>
              <a:rPr lang="en-US" sz="4000" dirty="0"/>
              <a:t>"Anyone who has middle school aged kids should definitely look into SCATS/VAMPY! It may be the single most influential event of my </a:t>
            </a:r>
            <a:r>
              <a:rPr lang="en-US" sz="4000" dirty="0" smtClean="0"/>
              <a:t>life.“</a:t>
            </a:r>
          </a:p>
          <a:p>
            <a:pPr marL="114300" indent="0">
              <a:buNone/>
            </a:pPr>
            <a:r>
              <a:rPr lang="en-US" dirty="0" smtClean="0"/>
              <a:t>		Jake Machin (VAMPY 2002-05; Counselor)</a:t>
            </a:r>
            <a:endParaRPr lang="en-US" dirty="0"/>
          </a:p>
        </p:txBody>
      </p:sp>
    </p:spTree>
    <p:extLst>
      <p:ext uri="{BB962C8B-B14F-4D97-AF65-F5344CB8AC3E}">
        <p14:creationId xmlns:p14="http://schemas.microsoft.com/office/powerpoint/2010/main" val="3421349864"/>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More </a:t>
            </a:r>
            <a:r>
              <a:rPr lang="en-US" dirty="0" smtClean="0"/>
              <a:t>Information</a:t>
            </a:r>
            <a:endParaRPr lang="en-US" dirty="0"/>
          </a:p>
        </p:txBody>
      </p:sp>
      <p:sp>
        <p:nvSpPr>
          <p:cNvPr id="3" name="Content Placeholder 2"/>
          <p:cNvSpPr>
            <a:spLocks noGrp="1"/>
          </p:cNvSpPr>
          <p:nvPr>
            <p:ph idx="1"/>
          </p:nvPr>
        </p:nvSpPr>
        <p:spPr/>
        <p:txBody>
          <a:bodyPr/>
          <a:lstStyle/>
          <a:p>
            <a:pPr lvl="0"/>
            <a:r>
              <a:rPr lang="en-US" dirty="0" smtClean="0"/>
              <a:t>Francis </a:t>
            </a:r>
            <a:r>
              <a:rPr lang="en-US" dirty="0"/>
              <a:t>Karnes and Tracy Riley’s </a:t>
            </a:r>
            <a:r>
              <a:rPr lang="en-US" i="1" dirty="0">
                <a:hlinkClick r:id="rId2"/>
              </a:rPr>
              <a:t>The Best Competitions for Talented Kids: Win Scholarships, Big Prize Money, and </a:t>
            </a:r>
            <a:r>
              <a:rPr lang="en-US" i="1" dirty="0" smtClean="0">
                <a:hlinkClick r:id="rId2"/>
              </a:rPr>
              <a:t>Recognition</a:t>
            </a:r>
            <a:endParaRPr lang="en-US" dirty="0"/>
          </a:p>
          <a:p>
            <a:pPr lvl="0"/>
            <a:r>
              <a:rPr lang="en-US" dirty="0" smtClean="0">
                <a:hlinkClick r:id="rId3"/>
              </a:rPr>
              <a:t>The Center for Gifted Studies </a:t>
            </a:r>
            <a:r>
              <a:rPr lang="en-US" dirty="0" smtClean="0"/>
              <a:t>offers weekend, summer, and travel opportunities.</a:t>
            </a:r>
          </a:p>
          <a:p>
            <a:pPr lvl="0"/>
            <a:r>
              <a:rPr lang="en-US" dirty="0" smtClean="0"/>
              <a:t>Other possibilities:</a:t>
            </a:r>
          </a:p>
          <a:p>
            <a:pPr lvl="1"/>
            <a:r>
              <a:rPr lang="en-US" dirty="0" smtClean="0">
                <a:hlinkClick r:id="rId4"/>
              </a:rPr>
              <a:t>http</a:t>
            </a:r>
            <a:r>
              <a:rPr lang="en-US" dirty="0">
                <a:hlinkClick r:id="rId4"/>
              </a:rPr>
              <a:t>://giftedandtalentedresourcesdirectory.com/ </a:t>
            </a:r>
            <a:endParaRPr lang="en-US" dirty="0" smtClean="0"/>
          </a:p>
          <a:p>
            <a:pPr lvl="1"/>
            <a:r>
              <a:rPr lang="en-US" dirty="0" smtClean="0"/>
              <a:t>Duke </a:t>
            </a:r>
            <a:r>
              <a:rPr lang="en-US" dirty="0"/>
              <a:t>TIP’s Educational Opportunity Guide </a:t>
            </a:r>
            <a:r>
              <a:rPr lang="en-US" dirty="0" smtClean="0">
                <a:hlinkClick r:id="rId5"/>
              </a:rPr>
              <a:t>https</a:t>
            </a:r>
            <a:r>
              <a:rPr lang="en-US" dirty="0">
                <a:hlinkClick r:id="rId5"/>
              </a:rPr>
              <a:t>://tip.duke.edu/node/976</a:t>
            </a:r>
            <a:r>
              <a:rPr lang="en-US" dirty="0"/>
              <a:t>. </a:t>
            </a:r>
            <a:endParaRPr lang="en-US" dirty="0" smtClean="0"/>
          </a:p>
          <a:p>
            <a:pPr lvl="1"/>
            <a:r>
              <a:rPr lang="en-US" dirty="0" smtClean="0"/>
              <a:t>Center </a:t>
            </a:r>
            <a:r>
              <a:rPr lang="en-US" dirty="0"/>
              <a:t>for Talent Development’s Educational Program Guide </a:t>
            </a:r>
            <a:r>
              <a:rPr lang="en-US" dirty="0" smtClean="0">
                <a:hlinkClick r:id="rId6"/>
              </a:rPr>
              <a:t>http</a:t>
            </a:r>
            <a:r>
              <a:rPr lang="en-US" dirty="0">
                <a:hlinkClick r:id="rId6"/>
              </a:rPr>
              <a:t>://programguide.ctd.northwestern.edu/.</a:t>
            </a:r>
            <a:endParaRPr lang="en-US" dirty="0"/>
          </a:p>
          <a:p>
            <a:endParaRPr lang="en-US" dirty="0"/>
          </a:p>
        </p:txBody>
      </p:sp>
    </p:spTree>
    <p:extLst>
      <p:ext uri="{BB962C8B-B14F-4D97-AF65-F5344CB8AC3E}">
        <p14:creationId xmlns:p14="http://schemas.microsoft.com/office/powerpoint/2010/main" val="2177152785"/>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343400"/>
            <a:ext cx="7659687" cy="1168400"/>
          </a:xfrm>
        </p:spPr>
        <p:txBody>
          <a:bodyPr/>
          <a:lstStyle/>
          <a:p>
            <a:r>
              <a:rPr lang="en-US" sz="6600" dirty="0" smtClean="0"/>
              <a:t>differentiation</a:t>
            </a:r>
            <a:endParaRPr lang="en-US" sz="6600" dirty="0"/>
          </a:p>
        </p:txBody>
      </p:sp>
      <p:sp>
        <p:nvSpPr>
          <p:cNvPr id="5" name="Text Placeholder 4"/>
          <p:cNvSpPr>
            <a:spLocks noGrp="1"/>
          </p:cNvSpPr>
          <p:nvPr>
            <p:ph type="body" idx="1"/>
          </p:nvPr>
        </p:nvSpPr>
        <p:spPr>
          <a:xfrm>
            <a:off x="762000" y="2286000"/>
            <a:ext cx="6135687" cy="1633538"/>
          </a:xfrm>
        </p:spPr>
        <p:txBody>
          <a:bodyPr>
            <a:normAutofit fontScale="92500" lnSpcReduction="20000"/>
          </a:bodyPr>
          <a:lstStyle/>
          <a:p>
            <a:r>
              <a:rPr lang="en-US" sz="4400" dirty="0" smtClean="0"/>
              <a:t>Can be acceleration or enrichment depending on implementation</a:t>
            </a:r>
            <a:endParaRPr lang="en-US" sz="4400" dirty="0"/>
          </a:p>
        </p:txBody>
      </p:sp>
    </p:spTree>
    <p:extLst>
      <p:ext uri="{BB962C8B-B14F-4D97-AF65-F5344CB8AC3E}">
        <p14:creationId xmlns:p14="http://schemas.microsoft.com/office/powerpoint/2010/main" val="94195381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Would-Should-Could </a:t>
            </a:r>
            <a:r>
              <a:rPr lang="en-US" dirty="0"/>
              <a:t>Litmus Test for Learning </a:t>
            </a:r>
            <a:r>
              <a:rPr lang="en-US" dirty="0" smtClean="0"/>
              <a:t>Experiences</a:t>
            </a:r>
            <a:endParaRPr lang="en-US" dirty="0"/>
          </a:p>
        </p:txBody>
      </p:sp>
      <p:sp>
        <p:nvSpPr>
          <p:cNvPr id="5" name="Content Placeholder 4"/>
          <p:cNvSpPr>
            <a:spLocks noGrp="1"/>
          </p:cNvSpPr>
          <p:nvPr>
            <p:ph idx="1"/>
          </p:nvPr>
        </p:nvSpPr>
        <p:spPr>
          <a:xfrm>
            <a:off x="381000" y="2057400"/>
            <a:ext cx="7620000" cy="4800600"/>
          </a:xfrm>
        </p:spPr>
        <p:txBody>
          <a:bodyPr/>
          <a:lstStyle/>
          <a:p>
            <a:r>
              <a:rPr lang="en-US" sz="2800" dirty="0" smtClean="0"/>
              <a:t>Would </a:t>
            </a:r>
            <a:r>
              <a:rPr lang="en-US" sz="2800" dirty="0"/>
              <a:t>most other students of this age want to learn this? </a:t>
            </a:r>
          </a:p>
          <a:p>
            <a:r>
              <a:rPr lang="en-US" sz="2800" dirty="0"/>
              <a:t>Should most other students of this age learn this? </a:t>
            </a:r>
          </a:p>
          <a:p>
            <a:r>
              <a:rPr lang="en-US" sz="2800" dirty="0" smtClean="0"/>
              <a:t>Could </a:t>
            </a:r>
            <a:r>
              <a:rPr lang="en-US" sz="2800" dirty="0"/>
              <a:t>most other students of this age learn this? </a:t>
            </a:r>
          </a:p>
          <a:p>
            <a:pPr marL="114300" indent="0">
              <a:buNone/>
            </a:pPr>
            <a:r>
              <a:rPr lang="en-US" sz="2800" dirty="0" smtClean="0"/>
              <a:t>If </a:t>
            </a:r>
            <a:r>
              <a:rPr lang="en-US" sz="2800" dirty="0"/>
              <a:t>the answer is yes, then the learning experience is appropriate for all learners; it is not differentiated for gifted learners.</a:t>
            </a:r>
          </a:p>
          <a:p>
            <a:pPr marL="114300" indent="0">
              <a:buNone/>
            </a:pPr>
            <a:r>
              <a:rPr lang="en-US" dirty="0" smtClean="0"/>
              <a:t>			</a:t>
            </a:r>
            <a:endParaRPr lang="en-US" dirty="0"/>
          </a:p>
        </p:txBody>
      </p:sp>
      <p:sp>
        <p:nvSpPr>
          <p:cNvPr id="2" name="TextBox 1"/>
          <p:cNvSpPr txBox="1"/>
          <p:nvPr/>
        </p:nvSpPr>
        <p:spPr>
          <a:xfrm>
            <a:off x="2133600" y="1524000"/>
            <a:ext cx="4800600" cy="646331"/>
          </a:xfrm>
          <a:prstGeom prst="rect">
            <a:avLst/>
          </a:prstGeom>
          <a:noFill/>
        </p:spPr>
        <p:txBody>
          <a:bodyPr wrap="square" rtlCol="0">
            <a:spAutoFit/>
          </a:bodyPr>
          <a:lstStyle/>
          <a:p>
            <a:r>
              <a:rPr lang="en-US" sz="1400" dirty="0" smtClean="0"/>
              <a:t>Adapted from Harry </a:t>
            </a:r>
            <a:r>
              <a:rPr lang="en-US" sz="1400" dirty="0" err="1"/>
              <a:t>Passow</a:t>
            </a:r>
            <a:r>
              <a:rPr lang="en-US" sz="1400" dirty="0"/>
              <a:t>, gifted education founder </a:t>
            </a:r>
            <a:r>
              <a:rPr lang="en-US" dirty="0"/>
              <a:t>				</a:t>
            </a:r>
          </a:p>
        </p:txBody>
      </p:sp>
    </p:spTree>
    <p:extLst>
      <p:ext uri="{BB962C8B-B14F-4D97-AF65-F5344CB8AC3E}">
        <p14:creationId xmlns:p14="http://schemas.microsoft.com/office/powerpoint/2010/main" val="412634170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t>Multiple Services</a:t>
            </a:r>
            <a:endParaRPr lang="en-US" b="1" dirty="0"/>
          </a:p>
        </p:txBody>
      </p:sp>
      <p:sp>
        <p:nvSpPr>
          <p:cNvPr id="3" name="Content Placeholder 2"/>
          <p:cNvSpPr>
            <a:spLocks noGrp="1"/>
          </p:cNvSpPr>
          <p:nvPr>
            <p:ph sz="quarter" idx="1"/>
          </p:nvPr>
        </p:nvSpPr>
        <p:spPr/>
        <p:txBody>
          <a:bodyPr>
            <a:normAutofit lnSpcReduction="10000"/>
          </a:bodyPr>
          <a:lstStyle/>
          <a:p>
            <a:pPr marL="0" indent="0" eaLnBrk="1" fontAlgn="auto" hangingPunct="1">
              <a:spcAft>
                <a:spcPts val="0"/>
              </a:spcAft>
              <a:buNone/>
              <a:defRPr/>
            </a:pPr>
            <a:r>
              <a:rPr lang="en-US" sz="2800" dirty="0" smtClean="0"/>
              <a:t>There </a:t>
            </a:r>
            <a:r>
              <a:rPr lang="en-US" sz="2800" b="1" dirty="0" smtClean="0"/>
              <a:t>shall</a:t>
            </a:r>
            <a:r>
              <a:rPr lang="en-US" sz="2800" dirty="0" smtClean="0"/>
              <a:t> be multiple service delivery options with no single service option existing alone, district-wide, at a grade level.  These service delivery options shall be differentiated to a degree as to be consistent with KRS 157.200 (1).</a:t>
            </a:r>
            <a:endParaRPr lang="en-US" dirty="0" smtClean="0"/>
          </a:p>
          <a:p>
            <a:pPr marL="274320" indent="-274320" eaLnBrk="1" fontAlgn="auto" hangingPunct="1">
              <a:spcAft>
                <a:spcPts val="0"/>
              </a:spcAft>
              <a:buFont typeface="Wingdings"/>
              <a:buChar char=""/>
              <a:defRPr/>
            </a:pPr>
            <a:endParaRPr lang="en-US" dirty="0"/>
          </a:p>
        </p:txBody>
      </p:sp>
      <p:pic>
        <p:nvPicPr>
          <p:cNvPr id="54276" name="Picture 1"/>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486400" y="990600"/>
            <a:ext cx="2857500" cy="2143125"/>
          </a:xfrm>
        </p:spPr>
      </p:pic>
      <p:pic>
        <p:nvPicPr>
          <p:cNvPr id="5427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200400"/>
            <a:ext cx="214312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9499914"/>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114300" indent="0">
              <a:buNone/>
            </a:pPr>
            <a:r>
              <a:rPr lang="en-US" sz="3200" dirty="0" smtClean="0"/>
              <a:t>A </a:t>
            </a:r>
            <a:r>
              <a:rPr lang="en-US" sz="3200" dirty="0"/>
              <a:t>teacher who differentiates effectively matches the content (basic to complex), the level of the thinking process, the sophistication and choice of the product, and/or the assessment to the student or cluster of </a:t>
            </a:r>
            <a:r>
              <a:rPr lang="en-US" sz="3200" dirty="0" smtClean="0"/>
              <a:t>students. </a:t>
            </a:r>
            <a:endParaRPr lang="en-US" sz="3200" dirty="0"/>
          </a:p>
          <a:p>
            <a:pPr marL="114300" indent="0">
              <a:buNone/>
            </a:pPr>
            <a:r>
              <a:rPr lang="en-US" sz="3200" dirty="0"/>
              <a:t>	</a:t>
            </a:r>
            <a:r>
              <a:rPr lang="en-US" sz="3200" dirty="0" smtClean="0"/>
              <a:t>	Roberts </a:t>
            </a:r>
            <a:r>
              <a:rPr lang="en-US" sz="3200" dirty="0"/>
              <a:t>&amp; Inman, 2013, p. </a:t>
            </a:r>
            <a:r>
              <a:rPr lang="en-US" sz="3200" dirty="0" smtClean="0"/>
              <a:t>2 </a:t>
            </a:r>
            <a:endParaRPr lang="en-US" sz="3200" dirty="0"/>
          </a:p>
        </p:txBody>
      </p:sp>
    </p:spTree>
    <p:extLst>
      <p:ext uri="{BB962C8B-B14F-4D97-AF65-F5344CB8AC3E}">
        <p14:creationId xmlns:p14="http://schemas.microsoft.com/office/powerpoint/2010/main" val="1448834037"/>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762000"/>
            <a:ext cx="7543800" cy="1752600"/>
          </a:xfrm>
        </p:spPr>
        <p:txBody>
          <a:bodyPr/>
          <a:lstStyle/>
          <a:p>
            <a:r>
              <a:rPr lang="en-US" dirty="0"/>
              <a:t>Questions Leading to Appropriate Differentiation</a:t>
            </a:r>
          </a:p>
        </p:txBody>
      </p:sp>
      <p:graphicFrame>
        <p:nvGraphicFramePr>
          <p:cNvPr id="4" name="Content Placeholder 4"/>
          <p:cNvGraphicFramePr>
            <a:graphicFrameLocks noGrp="1"/>
          </p:cNvGraphicFramePr>
          <p:nvPr>
            <p:ph idx="1"/>
            <p:extLst>
              <p:ext uri="{D42A27DB-BD31-4B8C-83A1-F6EECF244321}">
                <p14:modId xmlns:p14="http://schemas.microsoft.com/office/powerpoint/2010/main" val="599829592"/>
              </p:ext>
            </p:extLst>
          </p:nvPr>
        </p:nvGraphicFramePr>
        <p:xfrm>
          <a:off x="914400" y="2770188"/>
          <a:ext cx="7315200" cy="3538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6109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So what can you as a parent do if differentiation is the service option for your child? </a:t>
            </a:r>
          </a:p>
        </p:txBody>
      </p:sp>
      <p:sp>
        <p:nvSpPr>
          <p:cNvPr id="3" name="Content Placeholder 2"/>
          <p:cNvSpPr>
            <a:spLocks noGrp="1"/>
          </p:cNvSpPr>
          <p:nvPr>
            <p:ph idx="1"/>
          </p:nvPr>
        </p:nvSpPr>
        <p:spPr/>
        <p:txBody>
          <a:bodyPr>
            <a:normAutofit lnSpcReduction="10000"/>
          </a:bodyPr>
          <a:lstStyle/>
          <a:p>
            <a:r>
              <a:rPr lang="en-US" sz="2400" dirty="0" smtClean="0"/>
              <a:t>Ask to see the </a:t>
            </a:r>
            <a:r>
              <a:rPr lang="en-US" sz="2400" dirty="0" err="1" smtClean="0"/>
              <a:t>preassessment</a:t>
            </a:r>
            <a:endParaRPr lang="en-US" sz="2400" dirty="0" smtClean="0"/>
          </a:p>
          <a:p>
            <a:pPr lvl="1"/>
            <a:r>
              <a:rPr lang="en-US" sz="2400" dirty="0"/>
              <a:t>individual, written assessment that clearly shows what your child already knows about the topic, concept, or </a:t>
            </a:r>
            <a:r>
              <a:rPr lang="en-US" sz="2400" dirty="0" smtClean="0"/>
              <a:t>skill</a:t>
            </a:r>
          </a:p>
          <a:p>
            <a:r>
              <a:rPr lang="en-US" sz="2400" dirty="0"/>
              <a:t>Ask to see the </a:t>
            </a:r>
            <a:r>
              <a:rPr lang="en-US" sz="2400" dirty="0" smtClean="0"/>
              <a:t>modifications</a:t>
            </a:r>
            <a:endParaRPr lang="en-US" sz="2400" dirty="0"/>
          </a:p>
          <a:p>
            <a:pPr lvl="1"/>
            <a:r>
              <a:rPr lang="en-US" sz="2400" dirty="0" smtClean="0"/>
              <a:t>work </a:t>
            </a:r>
            <a:r>
              <a:rPr lang="en-US" sz="2400" dirty="0"/>
              <a:t>should go deeper, be more complex, or have more </a:t>
            </a:r>
            <a:r>
              <a:rPr lang="en-US" sz="2400" dirty="0" smtClean="0"/>
              <a:t>breadth</a:t>
            </a:r>
          </a:p>
          <a:p>
            <a:pPr marL="411480" lvl="1" indent="0">
              <a:buNone/>
            </a:pPr>
            <a:endParaRPr lang="en-US" dirty="0"/>
          </a:p>
          <a:p>
            <a:pPr marL="411480" lvl="1" indent="0">
              <a:buNone/>
            </a:pPr>
            <a:r>
              <a:rPr lang="en-US" dirty="0" smtClean="0"/>
              <a:t>“Giving </a:t>
            </a:r>
            <a:r>
              <a:rPr lang="en-US" dirty="0"/>
              <a:t>gifted students extra work beyond the normal classroom assignment is not differentiation; it is simply more work. Gifted kids are just like any other kid – they don’t want to do extra work, especially if it is essentially </a:t>
            </a:r>
            <a:r>
              <a:rPr lang="en-US" dirty="0" smtClean="0"/>
              <a:t>meaningless </a:t>
            </a:r>
            <a:r>
              <a:rPr lang="en-US" dirty="0"/>
              <a:t>busywork.”</a:t>
            </a:r>
            <a:r>
              <a:rPr lang="en-US" i="1" dirty="0"/>
              <a:t> </a:t>
            </a:r>
            <a:endParaRPr lang="en-US" i="1" dirty="0" smtClean="0"/>
          </a:p>
          <a:p>
            <a:pPr marL="411480" lvl="1" indent="0">
              <a:buNone/>
            </a:pPr>
            <a:r>
              <a:rPr lang="en-US" dirty="0" smtClean="0"/>
              <a:t>					</a:t>
            </a:r>
            <a:r>
              <a:rPr lang="en-US" dirty="0" err="1" smtClean="0"/>
              <a:t>Laureen</a:t>
            </a:r>
            <a:r>
              <a:rPr lang="en-US" dirty="0" smtClean="0"/>
              <a:t> </a:t>
            </a:r>
            <a:r>
              <a:rPr lang="en-US" dirty="0" err="1" smtClean="0"/>
              <a:t>Laumeyer</a:t>
            </a:r>
            <a:r>
              <a:rPr lang="en-US" dirty="0" smtClean="0"/>
              <a:t>, teacher</a:t>
            </a:r>
          </a:p>
        </p:txBody>
      </p:sp>
    </p:spTree>
    <p:extLst>
      <p:ext uri="{BB962C8B-B14F-4D97-AF65-F5344CB8AC3E}">
        <p14:creationId xmlns:p14="http://schemas.microsoft.com/office/powerpoint/2010/main" val="416154203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a:t>Make sure you understand the services offered in your child’s school – and realize that sometimes there’s a difference between what is offered in the policy and what is offered in reality. Ask questions. Be informed. </a:t>
            </a:r>
          </a:p>
          <a:p>
            <a:pPr lvl="0"/>
            <a:r>
              <a:rPr lang="en-US" dirty="0" smtClean="0"/>
              <a:t>Go </a:t>
            </a:r>
            <a:r>
              <a:rPr lang="en-US" dirty="0"/>
              <a:t>to www.accelerationinstitute.org/ for a wealth of information regarding acceleration including the latest reports, the Iowa Acceleration Scale, personal stories, and more. The more you know, the better you can advocate for your child.</a:t>
            </a:r>
          </a:p>
          <a:p>
            <a:pPr lvl="0"/>
            <a:r>
              <a:rPr lang="en-US" dirty="0"/>
              <a:t>Seek enrichment opportunities out of school. Children need others who share their interests. </a:t>
            </a:r>
          </a:p>
          <a:p>
            <a:pPr lvl="0"/>
            <a:r>
              <a:rPr lang="en-US" dirty="0" smtClean="0"/>
              <a:t>Don’t </a:t>
            </a:r>
            <a:r>
              <a:rPr lang="en-US" dirty="0"/>
              <a:t>be afraid to ask questions about differentiation. </a:t>
            </a:r>
          </a:p>
          <a:p>
            <a:endParaRPr lang="en-US" dirty="0"/>
          </a:p>
        </p:txBody>
      </p:sp>
    </p:spTree>
    <p:extLst>
      <p:ext uri="{BB962C8B-B14F-4D97-AF65-F5344CB8AC3E}">
        <p14:creationId xmlns:p14="http://schemas.microsoft.com/office/powerpoint/2010/main" val="110336147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fontAlgn="auto" hangingPunct="1">
              <a:spcAft>
                <a:spcPts val="0"/>
              </a:spcAft>
              <a:defRPr/>
            </a:pPr>
            <a:r>
              <a:rPr lang="en-US" b="1" dirty="0"/>
              <a:t>Service Options</a:t>
            </a:r>
          </a:p>
        </p:txBody>
      </p:sp>
      <p:sp>
        <p:nvSpPr>
          <p:cNvPr id="62467" name="Rectangle 3"/>
          <p:cNvSpPr>
            <a:spLocks noGrp="1" noChangeArrowheads="1"/>
          </p:cNvSpPr>
          <p:nvPr>
            <p:ph sz="quarter" idx="1"/>
          </p:nvPr>
        </p:nvSpPr>
        <p:spPr>
          <a:xfrm>
            <a:off x="457200" y="1447800"/>
            <a:ext cx="4037013" cy="4683125"/>
          </a:xfrm>
        </p:spPr>
        <p:txBody>
          <a:bodyPr>
            <a:normAutofit/>
          </a:bodyPr>
          <a:lstStyle/>
          <a:p>
            <a:pPr marL="274320" indent="-274320" eaLnBrk="1" fontAlgn="auto" hangingPunct="1">
              <a:spcAft>
                <a:spcPts val="0"/>
              </a:spcAft>
              <a:buFont typeface="Wingdings" pitchFamily="2" charset="2"/>
              <a:buChar char="§"/>
              <a:defRPr/>
            </a:pPr>
            <a:r>
              <a:rPr lang="en-US" sz="2000" dirty="0" smtClean="0"/>
              <a:t>Acceleration</a:t>
            </a:r>
          </a:p>
          <a:p>
            <a:pPr marL="274320" indent="-274320" eaLnBrk="1" fontAlgn="auto" hangingPunct="1">
              <a:spcAft>
                <a:spcPts val="0"/>
              </a:spcAft>
              <a:buFont typeface="Wingdings" pitchFamily="2" charset="2"/>
              <a:buChar char="§"/>
              <a:defRPr/>
            </a:pPr>
            <a:r>
              <a:rPr lang="en-US" sz="2000" dirty="0" smtClean="0"/>
              <a:t>Advanced </a:t>
            </a:r>
            <a:r>
              <a:rPr lang="en-US" sz="2000" dirty="0"/>
              <a:t>Placement and Honors Courses</a:t>
            </a:r>
          </a:p>
          <a:p>
            <a:pPr marL="274320" indent="-274320" eaLnBrk="1" fontAlgn="auto" hangingPunct="1">
              <a:spcAft>
                <a:spcPts val="0"/>
              </a:spcAft>
              <a:buFont typeface="Wingdings" pitchFamily="2" charset="2"/>
              <a:buChar char="§"/>
              <a:defRPr/>
            </a:pPr>
            <a:r>
              <a:rPr lang="en-US" sz="2000" dirty="0"/>
              <a:t>Collaborative Teaching and Consultation Services</a:t>
            </a:r>
          </a:p>
          <a:p>
            <a:pPr marL="274320" indent="-274320" eaLnBrk="1" fontAlgn="auto" hangingPunct="1">
              <a:spcAft>
                <a:spcPts val="0"/>
              </a:spcAft>
              <a:buFont typeface="Wingdings" pitchFamily="2" charset="2"/>
              <a:buChar char="§"/>
              <a:defRPr/>
            </a:pPr>
            <a:r>
              <a:rPr lang="en-US" sz="2000" dirty="0"/>
              <a:t>Competitions</a:t>
            </a:r>
          </a:p>
          <a:p>
            <a:pPr marL="274320" indent="-274320" eaLnBrk="1" fontAlgn="auto" hangingPunct="1">
              <a:spcAft>
                <a:spcPts val="0"/>
              </a:spcAft>
              <a:buFont typeface="Wingdings" pitchFamily="2" charset="2"/>
              <a:buChar char="§"/>
              <a:defRPr/>
            </a:pPr>
            <a:r>
              <a:rPr lang="en-US" sz="2000" dirty="0"/>
              <a:t>Concurrent College Enrollment/Dual Credit</a:t>
            </a:r>
          </a:p>
          <a:p>
            <a:pPr marL="274320" indent="-274320" eaLnBrk="1" fontAlgn="auto" hangingPunct="1">
              <a:spcAft>
                <a:spcPts val="0"/>
              </a:spcAft>
              <a:buFont typeface="Wingdings" pitchFamily="2" charset="2"/>
              <a:buChar char="§"/>
              <a:defRPr/>
            </a:pPr>
            <a:r>
              <a:rPr lang="en-US" sz="2000" dirty="0"/>
              <a:t>Differentiated Study Experiences for Individuals and Cluster Groups in the Regular Classroom</a:t>
            </a:r>
          </a:p>
          <a:p>
            <a:pPr marL="274320" indent="-274320" eaLnBrk="1" fontAlgn="auto" hangingPunct="1">
              <a:spcAft>
                <a:spcPts val="0"/>
              </a:spcAft>
              <a:buFont typeface="Wingdings" pitchFamily="2" charset="2"/>
              <a:buChar char="§"/>
              <a:defRPr/>
            </a:pPr>
            <a:r>
              <a:rPr lang="en-US" sz="2000" dirty="0"/>
              <a:t>Distance Learning/Internet Courses</a:t>
            </a:r>
          </a:p>
          <a:p>
            <a:pPr marL="274320" indent="-274320" eaLnBrk="1" fontAlgn="auto" hangingPunct="1">
              <a:spcAft>
                <a:spcPts val="0"/>
              </a:spcAft>
              <a:buFont typeface="Wingdings"/>
              <a:buChar char=""/>
              <a:defRPr/>
            </a:pPr>
            <a:endParaRPr lang="en-US" dirty="0"/>
          </a:p>
        </p:txBody>
      </p:sp>
      <p:sp>
        <p:nvSpPr>
          <p:cNvPr id="62468" name="Rectangle 4"/>
          <p:cNvSpPr>
            <a:spLocks noGrp="1" noChangeArrowheads="1"/>
          </p:cNvSpPr>
          <p:nvPr>
            <p:ph sz="quarter" idx="2"/>
          </p:nvPr>
        </p:nvSpPr>
        <p:spPr>
          <a:xfrm>
            <a:off x="4649788" y="1371600"/>
            <a:ext cx="4037012" cy="4759325"/>
          </a:xfrm>
        </p:spPr>
        <p:txBody>
          <a:bodyPr>
            <a:normAutofit/>
          </a:bodyPr>
          <a:lstStyle/>
          <a:p>
            <a:pPr marL="274320" indent="-274320" eaLnBrk="1" fontAlgn="auto" hangingPunct="1">
              <a:spcAft>
                <a:spcPts val="0"/>
              </a:spcAft>
              <a:buFont typeface="Wingdings" pitchFamily="2" charset="2"/>
              <a:buChar char="§"/>
              <a:defRPr/>
            </a:pPr>
            <a:r>
              <a:rPr lang="en-US" sz="2000" dirty="0"/>
              <a:t>Enrichment Service During the School Day</a:t>
            </a:r>
          </a:p>
          <a:p>
            <a:pPr marL="274320" indent="-274320" eaLnBrk="1" fontAlgn="auto" hangingPunct="1">
              <a:spcAft>
                <a:spcPts val="0"/>
              </a:spcAft>
              <a:buFont typeface="Wingdings" pitchFamily="2" charset="2"/>
              <a:buChar char="§"/>
              <a:defRPr/>
            </a:pPr>
            <a:r>
              <a:rPr lang="en-US" sz="2000" dirty="0"/>
              <a:t>Independent Study</a:t>
            </a:r>
          </a:p>
          <a:p>
            <a:pPr marL="274320" indent="-274320" eaLnBrk="1" fontAlgn="auto" hangingPunct="1">
              <a:spcAft>
                <a:spcPts val="0"/>
              </a:spcAft>
              <a:buFont typeface="Wingdings" pitchFamily="2" charset="2"/>
              <a:buChar char="§"/>
              <a:defRPr/>
            </a:pPr>
            <a:r>
              <a:rPr lang="en-US" sz="2000" dirty="0"/>
              <a:t>International Baccalaureate</a:t>
            </a:r>
          </a:p>
          <a:p>
            <a:pPr marL="274320" indent="-274320" eaLnBrk="1" fontAlgn="auto" hangingPunct="1">
              <a:spcAft>
                <a:spcPts val="0"/>
              </a:spcAft>
              <a:buFont typeface="Wingdings" pitchFamily="2" charset="2"/>
              <a:buChar char="§"/>
              <a:defRPr/>
            </a:pPr>
            <a:r>
              <a:rPr lang="en-US" sz="2000" dirty="0"/>
              <a:t>Magnet Schools/ Self-contained Classrooms</a:t>
            </a:r>
          </a:p>
          <a:p>
            <a:pPr marL="274320" indent="-274320" eaLnBrk="1" fontAlgn="auto" hangingPunct="1">
              <a:spcAft>
                <a:spcPts val="0"/>
              </a:spcAft>
              <a:buFont typeface="Wingdings" pitchFamily="2" charset="2"/>
              <a:buChar char="§"/>
              <a:defRPr/>
            </a:pPr>
            <a:r>
              <a:rPr lang="en-US" sz="2000" dirty="0"/>
              <a:t>Mentorships</a:t>
            </a:r>
          </a:p>
          <a:p>
            <a:pPr marL="274320" indent="-274320" eaLnBrk="1" fontAlgn="auto" hangingPunct="1">
              <a:spcAft>
                <a:spcPts val="0"/>
              </a:spcAft>
              <a:buFont typeface="Wingdings" pitchFamily="2" charset="2"/>
              <a:buChar char="§"/>
              <a:defRPr/>
            </a:pPr>
            <a:r>
              <a:rPr lang="en-US" sz="2000" dirty="0"/>
              <a:t>Seminars</a:t>
            </a:r>
          </a:p>
          <a:p>
            <a:pPr marL="274320" indent="-274320" eaLnBrk="1" fontAlgn="auto" hangingPunct="1">
              <a:spcAft>
                <a:spcPts val="0"/>
              </a:spcAft>
              <a:buFont typeface="Wingdings" pitchFamily="2" charset="2"/>
              <a:buChar char="§"/>
              <a:defRPr/>
            </a:pPr>
            <a:r>
              <a:rPr lang="en-US" sz="2000" dirty="0"/>
              <a:t>Special Counseling Services:  Group and Individual</a:t>
            </a:r>
          </a:p>
          <a:p>
            <a:pPr marL="274320" indent="-274320" eaLnBrk="1" fontAlgn="auto" hangingPunct="1">
              <a:spcAft>
                <a:spcPts val="0"/>
              </a:spcAft>
              <a:buFont typeface="Wingdings" pitchFamily="2" charset="2"/>
              <a:buChar char="§"/>
              <a:defRPr/>
            </a:pPr>
            <a:r>
              <a:rPr lang="en-US" sz="2000" dirty="0"/>
              <a:t>Summer Programs</a:t>
            </a:r>
          </a:p>
          <a:p>
            <a:pPr marL="274320" indent="-274320" eaLnBrk="1" fontAlgn="auto" hangingPunct="1">
              <a:spcAft>
                <a:spcPts val="0"/>
              </a:spcAft>
              <a:buFont typeface="Wingdings" pitchFamily="2" charset="2"/>
              <a:buChar char="§"/>
              <a:defRPr/>
            </a:pPr>
            <a:r>
              <a:rPr lang="en-US" sz="2000" dirty="0"/>
              <a:t>Travel Study Options</a:t>
            </a:r>
          </a:p>
        </p:txBody>
      </p:sp>
    </p:spTree>
    <p:extLst>
      <p:ext uri="{BB962C8B-B14F-4D97-AF65-F5344CB8AC3E}">
        <p14:creationId xmlns:p14="http://schemas.microsoft.com/office/powerpoint/2010/main" val="1985578837"/>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620000" cy="1143000"/>
          </a:xfrm>
        </p:spPr>
        <p:txBody>
          <a:bodyPr/>
          <a:lstStyle/>
          <a:p>
            <a:r>
              <a:rPr lang="en-US" dirty="0" smtClean="0"/>
              <a:t>Services fall into two main categories:</a:t>
            </a:r>
            <a:endParaRPr lang="en-US" dirty="0"/>
          </a:p>
        </p:txBody>
      </p:sp>
      <p:sp>
        <p:nvSpPr>
          <p:cNvPr id="3" name="Content Placeholder 2"/>
          <p:cNvSpPr>
            <a:spLocks noGrp="1"/>
          </p:cNvSpPr>
          <p:nvPr>
            <p:ph idx="1"/>
          </p:nvPr>
        </p:nvSpPr>
        <p:spPr>
          <a:xfrm>
            <a:off x="2133600" y="2590800"/>
            <a:ext cx="7620000" cy="4267200"/>
          </a:xfrm>
        </p:spPr>
        <p:txBody>
          <a:bodyPr>
            <a:normAutofit/>
          </a:bodyPr>
          <a:lstStyle/>
          <a:p>
            <a:r>
              <a:rPr lang="en-US" sz="4400" dirty="0" smtClean="0"/>
              <a:t>Acceleration</a:t>
            </a:r>
          </a:p>
          <a:p>
            <a:r>
              <a:rPr lang="en-US" sz="4400" dirty="0" smtClean="0"/>
              <a:t>Enrichment</a:t>
            </a:r>
            <a:endParaRPr lang="en-US" sz="4400" dirty="0"/>
          </a:p>
        </p:txBody>
      </p:sp>
    </p:spTree>
    <p:extLst>
      <p:ext uri="{BB962C8B-B14F-4D97-AF65-F5344CB8AC3E}">
        <p14:creationId xmlns:p14="http://schemas.microsoft.com/office/powerpoint/2010/main" val="1765630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419600"/>
            <a:ext cx="7659687" cy="1168400"/>
          </a:xfrm>
        </p:spPr>
        <p:txBody>
          <a:bodyPr/>
          <a:lstStyle/>
          <a:p>
            <a:r>
              <a:rPr lang="en-US" sz="6600" dirty="0" smtClean="0"/>
              <a:t>What is acceleration?</a:t>
            </a:r>
            <a:endParaRPr lang="en-US" sz="6600" dirty="0"/>
          </a:p>
        </p:txBody>
      </p:sp>
      <p:sp>
        <p:nvSpPr>
          <p:cNvPr id="5" name="Text Placeholder 4"/>
          <p:cNvSpPr>
            <a:spLocks noGrp="1"/>
          </p:cNvSpPr>
          <p:nvPr>
            <p:ph type="body" idx="1"/>
          </p:nvPr>
        </p:nvSpPr>
        <p:spPr>
          <a:xfrm>
            <a:off x="685800" y="2590800"/>
            <a:ext cx="6135687" cy="1633538"/>
          </a:xfrm>
        </p:spPr>
        <p:txBody>
          <a:bodyPr/>
          <a:lstStyle/>
          <a:p>
            <a:endParaRPr lang="en-US" sz="4400" dirty="0"/>
          </a:p>
        </p:txBody>
      </p:sp>
    </p:spTree>
    <p:extLst>
      <p:ext uri="{BB962C8B-B14F-4D97-AF65-F5344CB8AC3E}">
        <p14:creationId xmlns:p14="http://schemas.microsoft.com/office/powerpoint/2010/main" val="276649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dirty="0"/>
          </a:p>
        </p:txBody>
      </p:sp>
      <p:sp>
        <p:nvSpPr>
          <p:cNvPr id="14339" name="Rectangle 3"/>
          <p:cNvSpPr>
            <a:spLocks noGrp="1" noChangeArrowheads="1"/>
          </p:cNvSpPr>
          <p:nvPr>
            <p:ph type="body" idx="1"/>
          </p:nvPr>
        </p:nvSpPr>
        <p:spPr/>
        <p:txBody>
          <a:bodyPr>
            <a:normAutofit/>
          </a:bodyPr>
          <a:lstStyle/>
          <a:p>
            <a:r>
              <a:rPr lang="en-US" sz="2800" dirty="0"/>
              <a:t>Acceleration means moving through the traditional curriculum at rates faster than typical. </a:t>
            </a:r>
            <a:endParaRPr lang="en-US" sz="2800" dirty="0" smtClean="0"/>
          </a:p>
          <a:p>
            <a:r>
              <a:rPr lang="en-US" sz="2800" dirty="0" smtClean="0"/>
              <a:t>It may equate with the student finishing school before students of the same age.</a:t>
            </a:r>
            <a:endParaRPr lang="en-US" sz="2800" dirty="0"/>
          </a:p>
          <a:p>
            <a:r>
              <a:rPr lang="en-US" sz="2800" dirty="0"/>
              <a:t>It is appropriate educational planning. It means matching the level and complexity of the curriculum with the readiness and motivation of the student. </a:t>
            </a:r>
          </a:p>
        </p:txBody>
      </p:sp>
    </p:spTree>
    <p:extLst>
      <p:ext uri="{BB962C8B-B14F-4D97-AF65-F5344CB8AC3E}">
        <p14:creationId xmlns:p14="http://schemas.microsoft.com/office/powerpoint/2010/main" val="13068342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419600"/>
            <a:ext cx="7659687" cy="1168400"/>
          </a:xfrm>
        </p:spPr>
        <p:txBody>
          <a:bodyPr/>
          <a:lstStyle/>
          <a:p>
            <a:r>
              <a:rPr lang="en-US" sz="6600" dirty="0" smtClean="0"/>
              <a:t>What is enrichment?</a:t>
            </a:r>
            <a:endParaRPr lang="en-US" sz="6600" dirty="0"/>
          </a:p>
        </p:txBody>
      </p:sp>
      <p:sp>
        <p:nvSpPr>
          <p:cNvPr id="5" name="Text Placeholder 4"/>
          <p:cNvSpPr>
            <a:spLocks noGrp="1"/>
          </p:cNvSpPr>
          <p:nvPr>
            <p:ph type="body" idx="1"/>
          </p:nvPr>
        </p:nvSpPr>
        <p:spPr>
          <a:xfrm>
            <a:off x="685800" y="2590800"/>
            <a:ext cx="6135687" cy="1633538"/>
          </a:xfrm>
        </p:spPr>
        <p:txBody>
          <a:bodyPr/>
          <a:lstStyle/>
          <a:p>
            <a:endParaRPr lang="en-US" sz="4400" dirty="0"/>
          </a:p>
        </p:txBody>
      </p:sp>
    </p:spTree>
    <p:extLst>
      <p:ext uri="{BB962C8B-B14F-4D97-AF65-F5344CB8AC3E}">
        <p14:creationId xmlns:p14="http://schemas.microsoft.com/office/powerpoint/2010/main" val="156409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dirty="0"/>
          </a:p>
        </p:txBody>
      </p:sp>
      <p:sp>
        <p:nvSpPr>
          <p:cNvPr id="14339" name="Rectangle 3"/>
          <p:cNvSpPr>
            <a:spLocks noGrp="1" noChangeArrowheads="1"/>
          </p:cNvSpPr>
          <p:nvPr>
            <p:ph type="body" idx="1"/>
          </p:nvPr>
        </p:nvSpPr>
        <p:spPr/>
        <p:txBody>
          <a:bodyPr>
            <a:normAutofit/>
          </a:bodyPr>
          <a:lstStyle/>
          <a:p>
            <a:r>
              <a:rPr lang="en-US" sz="2800" dirty="0" smtClean="0"/>
              <a:t>Enrichment involves the student going into greater depth or breadth.</a:t>
            </a:r>
          </a:p>
          <a:p>
            <a:r>
              <a:rPr lang="en-US" sz="2800" dirty="0" smtClean="0"/>
              <a:t>“Strategies </a:t>
            </a:r>
            <a:r>
              <a:rPr lang="en-US" sz="2800" dirty="0"/>
              <a:t>that supplement or go beyond standard grade-level work, but do not result in advanced placement or potential </a:t>
            </a:r>
            <a:r>
              <a:rPr lang="en-US" sz="2800" dirty="0" smtClean="0"/>
              <a:t>credit” </a:t>
            </a:r>
            <a:r>
              <a:rPr lang="en-US" sz="2800" dirty="0"/>
              <a:t>(Davis, </a:t>
            </a:r>
            <a:r>
              <a:rPr lang="en-US" sz="2800" dirty="0" err="1"/>
              <a:t>Rimm</a:t>
            </a:r>
            <a:r>
              <a:rPr lang="en-US" sz="2800" dirty="0"/>
              <a:t>, &amp; </a:t>
            </a:r>
            <a:r>
              <a:rPr lang="en-US" sz="2800" dirty="0" err="1"/>
              <a:t>Siegle</a:t>
            </a:r>
            <a:r>
              <a:rPr lang="en-US" sz="2800" dirty="0"/>
              <a:t>, 2011, p. 126). </a:t>
            </a:r>
            <a:endParaRPr lang="en-US" sz="2800" dirty="0" smtClean="0"/>
          </a:p>
          <a:p>
            <a:r>
              <a:rPr lang="en-US" sz="2800" dirty="0" smtClean="0"/>
              <a:t>At times, enrichment and acceleration overlap.</a:t>
            </a:r>
            <a:endParaRPr lang="en-US" sz="2800" dirty="0"/>
          </a:p>
        </p:txBody>
      </p:sp>
    </p:spTree>
    <p:extLst>
      <p:ext uri="{BB962C8B-B14F-4D97-AF65-F5344CB8AC3E}">
        <p14:creationId xmlns:p14="http://schemas.microsoft.com/office/powerpoint/2010/main" val="244942367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151</TotalTime>
  <Words>1570</Words>
  <Application>Microsoft Office PowerPoint</Application>
  <PresentationFormat>On-screen Show (4:3)</PresentationFormat>
  <Paragraphs>146</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Adjacency</vt:lpstr>
      <vt:lpstr>Acceleration and Enrichment: Serving the High-Ability Learner </vt:lpstr>
      <vt:lpstr>Services Versus Programs</vt:lpstr>
      <vt:lpstr>Multiple Services</vt:lpstr>
      <vt:lpstr>Service Options</vt:lpstr>
      <vt:lpstr>Services fall into two main categories:</vt:lpstr>
      <vt:lpstr>What is acceleration?</vt:lpstr>
      <vt:lpstr>PowerPoint Presentation</vt:lpstr>
      <vt:lpstr>What is enrichment?</vt:lpstr>
      <vt:lpstr>PowerPoint Presentation</vt:lpstr>
      <vt:lpstr>acceleration</vt:lpstr>
      <vt:lpstr>PowerPoint Presentation</vt:lpstr>
      <vt:lpstr>How do we know this?</vt:lpstr>
      <vt:lpstr>Twenty Most Important Points</vt:lpstr>
      <vt:lpstr>PowerPoint Presentation</vt:lpstr>
      <vt:lpstr>Two Main Categories</vt:lpstr>
      <vt:lpstr>Types of acceleration and their potential effectiveness</vt:lpstr>
      <vt:lpstr>Handout</vt:lpstr>
      <vt:lpstr>Overall Results</vt:lpstr>
      <vt:lpstr>PowerPoint Presentation</vt:lpstr>
      <vt:lpstr>How do we know when  to accelerate?</vt:lpstr>
      <vt:lpstr>PowerPoint Presentation</vt:lpstr>
      <vt:lpstr>Iowa Acceleration Scale (IAS)</vt:lpstr>
      <vt:lpstr>Policy Development</vt:lpstr>
      <vt:lpstr>enrichment</vt:lpstr>
      <vt:lpstr>Summer Camp Parent</vt:lpstr>
      <vt:lpstr>Recent FaceBook Post</vt:lpstr>
      <vt:lpstr>For More Information</vt:lpstr>
      <vt:lpstr>differentiation</vt:lpstr>
      <vt:lpstr>Would-Should-Could Litmus Test for Learning Experiences</vt:lpstr>
      <vt:lpstr>PowerPoint Presentation</vt:lpstr>
      <vt:lpstr>Questions Leading to Appropriate Differentiation</vt:lpstr>
      <vt:lpstr>So what can you as a parent do if differentiation is the service option for your child? </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Acceleration and Enrichment: Serving the High-Ability Learner</dc:title>
  <dc:creator>Inman, Tracy</dc:creator>
  <cp:lastModifiedBy>Inman, Tracy</cp:lastModifiedBy>
  <cp:revision>14</cp:revision>
  <cp:lastPrinted>2016-02-04T14:42:19Z</cp:lastPrinted>
  <dcterms:created xsi:type="dcterms:W3CDTF">2016-01-29T14:20:45Z</dcterms:created>
  <dcterms:modified xsi:type="dcterms:W3CDTF">2016-02-04T14:51:34Z</dcterms:modified>
</cp:coreProperties>
</file>